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8" r:id="rId1"/>
  </p:sldMasterIdLst>
  <p:notesMasterIdLst>
    <p:notesMasterId r:id="rId42"/>
  </p:notesMasterIdLst>
  <p:handoutMasterIdLst>
    <p:handoutMasterId r:id="rId4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94" r:id="rId22"/>
    <p:sldId id="276" r:id="rId23"/>
    <p:sldId id="277" r:id="rId24"/>
    <p:sldId id="278" r:id="rId25"/>
    <p:sldId id="279" r:id="rId26"/>
    <p:sldId id="280" r:id="rId27"/>
    <p:sldId id="296" r:id="rId28"/>
    <p:sldId id="297" r:id="rId29"/>
    <p:sldId id="298" r:id="rId30"/>
    <p:sldId id="284" r:id="rId31"/>
    <p:sldId id="285" r:id="rId32"/>
    <p:sldId id="286" r:id="rId33"/>
    <p:sldId id="287" r:id="rId34"/>
    <p:sldId id="288" r:id="rId35"/>
    <p:sldId id="289" r:id="rId36"/>
    <p:sldId id="290" r:id="rId37"/>
    <p:sldId id="291" r:id="rId38"/>
    <p:sldId id="292" r:id="rId39"/>
    <p:sldId id="293" r:id="rId40"/>
    <p:sldId id="295" r:id="rId41"/>
  </p:sldIdLst>
  <p:sldSz cx="9144000" cy="6858000" type="screen4x3"/>
  <p:notesSz cx="7026275" cy="93122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26" autoAdjust="0"/>
    <p:restoredTop sz="73282" autoAdjust="0"/>
  </p:normalViewPr>
  <p:slideViewPr>
    <p:cSldViewPr>
      <p:cViewPr>
        <p:scale>
          <a:sx n="82" d="100"/>
          <a:sy n="82" d="100"/>
        </p:scale>
        <p:origin x="-468"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5356" cy="465932"/>
          </a:xfrm>
          <a:prstGeom prst="rect">
            <a:avLst/>
          </a:prstGeom>
        </p:spPr>
        <p:txBody>
          <a:bodyPr vert="horz" lIns="91614" tIns="45807" rIns="91614" bIns="45807" rtlCol="0"/>
          <a:lstStyle>
            <a:lvl1pPr algn="l">
              <a:defRPr sz="1200"/>
            </a:lvl1pPr>
          </a:lstStyle>
          <a:p>
            <a:endParaRPr lang="en-US"/>
          </a:p>
        </p:txBody>
      </p:sp>
      <p:sp>
        <p:nvSpPr>
          <p:cNvPr id="3" name="Date Placeholder 2"/>
          <p:cNvSpPr>
            <a:spLocks noGrp="1"/>
          </p:cNvSpPr>
          <p:nvPr>
            <p:ph type="dt" sz="quarter" idx="1"/>
          </p:nvPr>
        </p:nvSpPr>
        <p:spPr>
          <a:xfrm>
            <a:off x="3979329" y="0"/>
            <a:ext cx="3045356" cy="465932"/>
          </a:xfrm>
          <a:prstGeom prst="rect">
            <a:avLst/>
          </a:prstGeom>
        </p:spPr>
        <p:txBody>
          <a:bodyPr vert="horz" lIns="91614" tIns="45807" rIns="91614" bIns="45807" rtlCol="0"/>
          <a:lstStyle>
            <a:lvl1pPr algn="r">
              <a:defRPr sz="1200"/>
            </a:lvl1pPr>
          </a:lstStyle>
          <a:p>
            <a:fld id="{7AA2C117-6D9B-4586-9893-9CEFD0532609}" type="datetimeFigureOut">
              <a:rPr lang="en-US" smtClean="0"/>
              <a:pPr/>
              <a:t>5/14/2013</a:t>
            </a:fld>
            <a:endParaRPr lang="en-US"/>
          </a:p>
        </p:txBody>
      </p:sp>
      <p:sp>
        <p:nvSpPr>
          <p:cNvPr id="4" name="Footer Placeholder 3"/>
          <p:cNvSpPr>
            <a:spLocks noGrp="1"/>
          </p:cNvSpPr>
          <p:nvPr>
            <p:ph type="ftr" sz="quarter" idx="2"/>
          </p:nvPr>
        </p:nvSpPr>
        <p:spPr>
          <a:xfrm>
            <a:off x="0" y="8844753"/>
            <a:ext cx="3045356" cy="465932"/>
          </a:xfrm>
          <a:prstGeom prst="rect">
            <a:avLst/>
          </a:prstGeom>
        </p:spPr>
        <p:txBody>
          <a:bodyPr vert="horz" lIns="91614" tIns="45807" rIns="91614" bIns="45807" rtlCol="0" anchor="b"/>
          <a:lstStyle>
            <a:lvl1pPr algn="l">
              <a:defRPr sz="1200"/>
            </a:lvl1pPr>
          </a:lstStyle>
          <a:p>
            <a:endParaRPr lang="en-US"/>
          </a:p>
        </p:txBody>
      </p:sp>
      <p:sp>
        <p:nvSpPr>
          <p:cNvPr id="5" name="Slide Number Placeholder 4"/>
          <p:cNvSpPr>
            <a:spLocks noGrp="1"/>
          </p:cNvSpPr>
          <p:nvPr>
            <p:ph type="sldNum" sz="quarter" idx="3"/>
          </p:nvPr>
        </p:nvSpPr>
        <p:spPr>
          <a:xfrm>
            <a:off x="3979329" y="8844753"/>
            <a:ext cx="3045356" cy="465932"/>
          </a:xfrm>
          <a:prstGeom prst="rect">
            <a:avLst/>
          </a:prstGeom>
        </p:spPr>
        <p:txBody>
          <a:bodyPr vert="horz" lIns="91614" tIns="45807" rIns="91614" bIns="45807" rtlCol="0" anchor="b"/>
          <a:lstStyle>
            <a:lvl1pPr algn="r">
              <a:defRPr sz="1200"/>
            </a:lvl1pPr>
          </a:lstStyle>
          <a:p>
            <a:fld id="{51FF68D6-CF0E-4344-B779-DB162576F805}" type="slidenum">
              <a:rPr lang="en-US" smtClean="0"/>
              <a:pPr/>
              <a:t>‹#›</a:t>
            </a:fld>
            <a:endParaRPr lang="en-US"/>
          </a:p>
        </p:txBody>
      </p:sp>
    </p:spTree>
    <p:extLst>
      <p:ext uri="{BB962C8B-B14F-4D97-AF65-F5344CB8AC3E}">
        <p14:creationId xmlns:p14="http://schemas.microsoft.com/office/powerpoint/2010/main" val="2665473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45356" cy="465932"/>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7827" name="Rectangle 3"/>
          <p:cNvSpPr>
            <a:spLocks noGrp="1" noChangeArrowheads="1"/>
          </p:cNvSpPr>
          <p:nvPr>
            <p:ph type="dt" idx="1"/>
          </p:nvPr>
        </p:nvSpPr>
        <p:spPr bwMode="auto">
          <a:xfrm>
            <a:off x="3979329" y="0"/>
            <a:ext cx="3045356" cy="465932"/>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988" name="Rectangle 4"/>
          <p:cNvSpPr>
            <a:spLocks noGrp="1" noRot="1" noChangeAspect="1" noChangeArrowheads="1" noTextEdit="1"/>
          </p:cNvSpPr>
          <p:nvPr>
            <p:ph type="sldImg" idx="2"/>
          </p:nvPr>
        </p:nvSpPr>
        <p:spPr bwMode="auto">
          <a:xfrm>
            <a:off x="1185863"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3264" y="4423967"/>
            <a:ext cx="5619747" cy="4190206"/>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830" name="Rectangle 6"/>
          <p:cNvSpPr>
            <a:spLocks noGrp="1" noChangeArrowheads="1"/>
          </p:cNvSpPr>
          <p:nvPr>
            <p:ph type="ftr" sz="quarter" idx="4"/>
          </p:nvPr>
        </p:nvSpPr>
        <p:spPr bwMode="auto">
          <a:xfrm>
            <a:off x="0" y="8844753"/>
            <a:ext cx="3045356" cy="465932"/>
          </a:xfrm>
          <a:prstGeom prst="rect">
            <a:avLst/>
          </a:prstGeom>
          <a:noFill/>
          <a:ln w="9525">
            <a:noFill/>
            <a:miter lim="800000"/>
            <a:headEnd/>
            <a:tailEnd/>
          </a:ln>
          <a:effectLst/>
        </p:spPr>
        <p:txBody>
          <a:bodyPr vert="horz" wrap="square" lIns="93354" tIns="46678" rIns="93354" bIns="46678"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7831" name="Rectangle 7"/>
          <p:cNvSpPr>
            <a:spLocks noGrp="1" noChangeArrowheads="1"/>
          </p:cNvSpPr>
          <p:nvPr>
            <p:ph type="sldNum" sz="quarter" idx="5"/>
          </p:nvPr>
        </p:nvSpPr>
        <p:spPr bwMode="auto">
          <a:xfrm>
            <a:off x="3979329" y="8844753"/>
            <a:ext cx="3045356" cy="465932"/>
          </a:xfrm>
          <a:prstGeom prst="rect">
            <a:avLst/>
          </a:prstGeom>
          <a:noFill/>
          <a:ln w="9525">
            <a:noFill/>
            <a:miter lim="800000"/>
            <a:headEnd/>
            <a:tailEnd/>
          </a:ln>
          <a:effectLst/>
        </p:spPr>
        <p:txBody>
          <a:bodyPr vert="horz" wrap="square" lIns="93354" tIns="46678" rIns="93354" bIns="46678" numCol="1" anchor="b" anchorCtr="0" compatLnSpc="1">
            <a:prstTxWarp prst="textNoShape">
              <a:avLst/>
            </a:prstTxWarp>
          </a:bodyPr>
          <a:lstStyle>
            <a:lvl1pPr algn="r" eaLnBrk="1" hangingPunct="1">
              <a:defRPr sz="1200">
                <a:latin typeface="Arial" charset="0"/>
              </a:defRPr>
            </a:lvl1pPr>
          </a:lstStyle>
          <a:p>
            <a:pPr>
              <a:defRPr/>
            </a:pPr>
            <a:fld id="{153C9DC5-6BBB-47C0-B82C-15732F0D3D44}" type="slidenum">
              <a:rPr lang="en-US"/>
              <a:pPr>
                <a:defRPr/>
              </a:pPr>
              <a:t>‹#›</a:t>
            </a:fld>
            <a:endParaRPr lang="en-US"/>
          </a:p>
        </p:txBody>
      </p:sp>
    </p:spTree>
    <p:extLst>
      <p:ext uri="{BB962C8B-B14F-4D97-AF65-F5344CB8AC3E}">
        <p14:creationId xmlns:p14="http://schemas.microsoft.com/office/powerpoint/2010/main" val="4089202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6D0C283-8FEE-491A-989F-7AD8C9A0ADF5}" type="slidenum">
              <a:rPr lang="en-US" smtClean="0"/>
              <a:pPr/>
              <a:t>1</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Thank you for coming to this workshop. We will beging with a brief overview of FRBR and its relationship to RDA.</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To create a good entity-relationship database, careful planning is required. When you begin to design an entity-relationship database, one of the first things you need to do is define the entities and relationships. You need to define every entity and every relationship that is important to your particular database. On the other hand, one type of entity should not overlap with another. This careful planning process is exactly what the authors of FRBR, FRAD, and FRSAD have done, and it has taken years. The authors of FRBR thought about what types of things should be defined as entities in our bibliographic universe, and this is the result. </a:t>
            </a:r>
          </a:p>
          <a:p>
            <a:endParaRPr lang="en-US" smtClean="0"/>
          </a:p>
          <a:p>
            <a:r>
              <a:rPr lang="en-US" smtClean="0"/>
              <a:t>The entities in the FRBR model are divided into three groups. The first is defined as “the products of intellectual or artistic endeavor,” and the entities in this group are listed on this slide.</a:t>
            </a:r>
          </a:p>
          <a:p>
            <a:endParaRPr lang="en-US" smtClean="0"/>
          </a:p>
          <a:p>
            <a:r>
              <a:rPr lang="en-US" smtClean="0"/>
              <a:t>Work: “a distinct intellectual or artistic creation”</a:t>
            </a:r>
          </a:p>
          <a:p>
            <a:r>
              <a:rPr lang="en-US" smtClean="0"/>
              <a:t>Expression: “intellectual or artistic </a:t>
            </a:r>
            <a:r>
              <a:rPr lang="en-US" i="1" smtClean="0"/>
              <a:t>realization</a:t>
            </a:r>
            <a:r>
              <a:rPr lang="en-US" smtClean="0"/>
              <a:t> of a work in the form of alpha-numeric, musical, or choreographic notation, sound, image,” etc.</a:t>
            </a:r>
          </a:p>
          <a:p>
            <a:r>
              <a:rPr lang="en-US" smtClean="0"/>
              <a:t>Manifestation: “the physical embodiment of an expression of a work”</a:t>
            </a:r>
          </a:p>
          <a:p>
            <a:r>
              <a:rPr lang="en-US" smtClean="0"/>
              <a:t>Item: “a single instance of a manifestation”--in other words, a copy</a:t>
            </a:r>
          </a:p>
          <a:p>
            <a:endParaRPr lang="en-US"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37787600-05D9-47F6-A5AA-AC50D7BED02B}"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Here are some specific examples of these abstract entities.</a:t>
            </a:r>
          </a:p>
          <a:p>
            <a:r>
              <a:rPr lang="en-US" sz="1000"/>
              <a:t>All of these entities have attributes. Attributes are characteristics that would be necessary to describe each entity, to distinguish it from other entities of the same type.</a:t>
            </a:r>
          </a:p>
          <a:p>
            <a:r>
              <a:rPr lang="en-US" sz="1000" i="1"/>
              <a:t>Work</a:t>
            </a:r>
            <a:r>
              <a:rPr lang="en-US" sz="1000"/>
              <a:t>: (what distinguishes it from other works?) title (“Gone with the wind”), form (novel), date of composition (pre-1936), etc. (music attributes include key, medium of performance)</a:t>
            </a:r>
          </a:p>
          <a:p>
            <a:r>
              <a:rPr lang="en-US" sz="1000" i="1"/>
              <a:t>Expression</a:t>
            </a:r>
            <a:r>
              <a:rPr lang="en-US" sz="1000"/>
              <a:t>: (what distinguishes it from other expressions?) form (not literary form—physical form, i.e., text on paper, cassette, compact disc, electronic); date (in the case of the German translation, the date it was composed); language (1st expression = English; there may be other English expressions; language of the German translation is German, etc.); extent (e.g., the number of words, the duration of a recording, etc.)</a:t>
            </a:r>
          </a:p>
          <a:p>
            <a:r>
              <a:rPr lang="en-US" sz="1000" i="1"/>
              <a:t>Manifestation</a:t>
            </a:r>
            <a:r>
              <a:rPr lang="en-US" sz="1000"/>
              <a:t>: (what distinguishes it from other manifestations?) title (i.e. exactly what is printed on the title page), statement of resp. (ditto), edition/issue designation, place of publication, publisher, date of publication, etc.</a:t>
            </a:r>
          </a:p>
          <a:p>
            <a:r>
              <a:rPr lang="en-US" sz="1000" i="1"/>
              <a:t>Item</a:t>
            </a:r>
            <a:r>
              <a:rPr lang="en-US" sz="1000"/>
              <a:t>: (what distinguishes it from other items?) item identifier (e.g. barcode, possibly call number); provenance (who has owned the item?); marks/inscriptions; condition (missing its cover, etc.); access restrictions; location of the item (where is it vs. others?)</a:t>
            </a:r>
          </a:p>
          <a:p>
            <a:endParaRPr lang="en-US" sz="1000"/>
          </a:p>
          <a:p>
            <a:r>
              <a:rPr lang="en-US" sz="1000" i="1"/>
              <a:t>NOTE: Much of RDA consists of instructions for naming and describing the attributes of the entities. </a:t>
            </a:r>
            <a:r>
              <a:rPr lang="en-US" sz="1000"/>
              <a:t>It looks to a situation where we might have a separate record or description for each entity, and so tells us what we should include in the descriptions of those entities—i.e., we’ll need to enter the attributes of the entities into our records.</a:t>
            </a:r>
            <a:endParaRPr lang="en-US" sz="1000" i="1"/>
          </a:p>
          <a:p>
            <a:endParaRPr lang="en-US"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731B7FA3-631B-4ADE-8E65-E1AA4AC495B0}"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is how the primary entities are related to each other (read from slide)</a:t>
            </a: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4058C7B-2EC8-438E-9EA0-5EDC3E0032B9}"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To get more concrete, here are some specific instances of the FRBR work entity with various types of relationships. In this slide the novel is shown to have a relationship to two other works: a derivative relationship with the movie, and a descriptive relationship with the work </a:t>
            </a:r>
            <a:r>
              <a:rPr lang="en-US" i="1" smtClean="0"/>
              <a:t>Vanity fair and Gone with the wind: a critical comparison. </a:t>
            </a:r>
            <a:r>
              <a:rPr lang="en-US" smtClean="0"/>
              <a:t>In a real database the work Gone with the wind (the novel) would have relationships with many other works; and it would also potentially have relationships with instances of all the other types of FRBR entities. The database becomes like a web, with dozens, hundreds, or even thousands of relationship links between any one entity and other entities. In this slide you can see further relationships between the movie and a work that describes it, and the work </a:t>
            </a:r>
            <a:r>
              <a:rPr lang="en-US" i="1" smtClean="0"/>
              <a:t>Vanity Fair</a:t>
            </a:r>
            <a:r>
              <a:rPr lang="en-US" smtClean="0"/>
              <a:t> and the work that also describes </a:t>
            </a:r>
            <a:r>
              <a:rPr lang="en-US" i="1" smtClean="0"/>
              <a:t>Gone with the wind. </a:t>
            </a:r>
            <a:r>
              <a:rPr lang="en-US" smtClean="0"/>
              <a:t>In a FRBR/RDA based database each of these work entites would have separate descriptions that the user could examine.</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F99C2CC4-82B6-4383-8EC9-B7C8E6CC8B7E}"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second group of entities are those responsible for creating intellectual or artistic content in Group 1 entities. FRBR/FRAD have defined three: Person, Family, Corporate body. Note “family” is new to descriptive cataloging rules, and was added to the FRBR model through FRAD. RDA incorporates guidelines for describing instances of the family entity. This should be helpful to us as we move forward.</a:t>
            </a:r>
          </a:p>
          <a:p>
            <a:endParaRPr lang="en-US" smtClean="0"/>
          </a:p>
          <a:p>
            <a:r>
              <a:rPr lang="en-US" smtClean="0"/>
              <a:t>The three entities here are defined much as we would expect</a:t>
            </a:r>
          </a:p>
          <a:p>
            <a:r>
              <a:rPr lang="en-US" smtClean="0"/>
              <a:t>Person: “an individual or persona established or adopted by an individual or group”</a:t>
            </a:r>
          </a:p>
          <a:p>
            <a:r>
              <a:rPr lang="en-US" smtClean="0"/>
              <a:t>Family: “Two or more persons related by birth, marriage, adoption, or similar legal status, or who otherwise present themselves as a family.”</a:t>
            </a:r>
          </a:p>
          <a:p>
            <a:r>
              <a:rPr lang="en-US" smtClean="0"/>
              <a:t>Corporate body: “an organization or group of individuals and/or organizations acting as a unit”</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4AA3407-569F-4337-89A2-4A11BB82C2A2}"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sz="1000"/>
              <a:t>Here are some concrete instances of these abstract entities. </a:t>
            </a:r>
          </a:p>
          <a:p>
            <a:pPr>
              <a:defRPr/>
            </a:pPr>
            <a:endParaRPr lang="en-US" sz="1000"/>
          </a:p>
          <a:p>
            <a:pPr>
              <a:defRPr/>
            </a:pPr>
            <a:r>
              <a:rPr lang="en-US" sz="1000"/>
              <a:t>Attributes have been defined for each of these entities. </a:t>
            </a:r>
          </a:p>
          <a:p>
            <a:pPr>
              <a:defRPr/>
            </a:pPr>
            <a:endParaRPr lang="en-US" sz="1000"/>
          </a:p>
          <a:p>
            <a:pPr>
              <a:defRPr/>
            </a:pPr>
            <a:r>
              <a:rPr lang="en-US" sz="1000"/>
              <a:t>For person, these include: </a:t>
            </a:r>
            <a:r>
              <a:rPr lang="en-US" sz="1000" dirty="0"/>
              <a:t>name, dates, title, other designation, gender, place of birth, place of residence, language of person, field </a:t>
            </a:r>
            <a:r>
              <a:rPr lang="en-US" sz="1000"/>
              <a:t>of activity. For example, Margaret Mitchell has a name, she has a gender, dates, and so on, as do Claude Debussy and George W. Bush. The fact that the attributes of each of these are different is what distinguishes them from one another.</a:t>
            </a:r>
          </a:p>
          <a:p>
            <a:pPr>
              <a:defRPr/>
            </a:pPr>
            <a:endParaRPr lang="en-US" sz="1000" dirty="0"/>
          </a:p>
          <a:p>
            <a:pPr>
              <a:defRPr/>
            </a:pPr>
            <a:r>
              <a:rPr lang="en-US" sz="1000"/>
              <a:t>For corporate body, attributes include: </a:t>
            </a:r>
            <a:r>
              <a:rPr lang="en-US" sz="1000" dirty="0"/>
              <a:t>name, number (e.g. for meetings), place associated </a:t>
            </a:r>
            <a:r>
              <a:rPr lang="en-US" sz="1000"/>
              <a:t>with the corporate body, </a:t>
            </a:r>
            <a:r>
              <a:rPr lang="en-US" sz="1000" dirty="0"/>
              <a:t>date </a:t>
            </a:r>
            <a:r>
              <a:rPr lang="en-US" sz="1000"/>
              <a:t>associated with the corporate body, </a:t>
            </a:r>
            <a:r>
              <a:rPr lang="en-US" sz="1000" dirty="0"/>
              <a:t>type </a:t>
            </a:r>
            <a:r>
              <a:rPr lang="en-US" sz="1000"/>
              <a:t>of corporate body, </a:t>
            </a:r>
            <a:r>
              <a:rPr lang="en-US" sz="1000" dirty="0"/>
              <a:t>language </a:t>
            </a:r>
            <a:r>
              <a:rPr lang="en-US" sz="1000"/>
              <a:t>of the corporate body, its field of activity</a:t>
            </a:r>
          </a:p>
          <a:p>
            <a:pPr>
              <a:defRPr/>
            </a:pPr>
            <a:endParaRPr lang="en-US" sz="1000" dirty="0"/>
          </a:p>
          <a:p>
            <a:pPr>
              <a:defRPr/>
            </a:pPr>
            <a:r>
              <a:rPr lang="en-US" sz="1000"/>
              <a:t>For family, attributes include: </a:t>
            </a:r>
            <a:r>
              <a:rPr lang="en-US" sz="1000" dirty="0"/>
              <a:t>name, type of family (e.g. clan, dynasty, etc.), dates of family, places associated with family, history of family</a:t>
            </a:r>
          </a:p>
          <a:p>
            <a:pPr>
              <a:defRPr/>
            </a:pPr>
            <a:endParaRPr lang="en-US" sz="1000" dirty="0"/>
          </a:p>
          <a:p>
            <a:pPr>
              <a:defRPr/>
            </a:pPr>
            <a:r>
              <a:rPr lang="en-US" sz="1000" dirty="0"/>
              <a:t>The RDA chapters dealing with these entities tell us how to record the attributes of </a:t>
            </a:r>
            <a:r>
              <a:rPr lang="en-US" sz="1000"/>
              <a:t>the entities and we’ll be looking at them in detail in upcoming modules. </a:t>
            </a:r>
            <a:r>
              <a:rPr lang="en-US" sz="1000" dirty="0"/>
              <a:t>Again, RDA is looking toward a database structure where we would have a separate </a:t>
            </a:r>
            <a:r>
              <a:rPr lang="en-US" sz="1000"/>
              <a:t>entity record or description </a:t>
            </a:r>
            <a:r>
              <a:rPr lang="en-US" sz="1000" dirty="0"/>
              <a:t>for each person</a:t>
            </a:r>
            <a:r>
              <a:rPr lang="en-US" sz="1000"/>
              <a:t>, corporate body, </a:t>
            </a:r>
            <a:r>
              <a:rPr lang="en-US" sz="1000" dirty="0"/>
              <a:t>or family, and within that entity record we would describe the entity, or in other words, record its attributes</a:t>
            </a:r>
            <a:r>
              <a:rPr lang="en-US" sz="1000"/>
              <a:t>. We would create such a record only once for each entity rather than our current practice in MARC of repeating much information every time we create a new bibliographic record. Entity </a:t>
            </a:r>
            <a:r>
              <a:rPr lang="en-US" sz="1000" dirty="0"/>
              <a:t>records would be linked </a:t>
            </a:r>
            <a:r>
              <a:rPr lang="en-US" sz="1000"/>
              <a:t>to other FRBR entity </a:t>
            </a:r>
            <a:r>
              <a:rPr lang="en-US" sz="1000" dirty="0"/>
              <a:t>records, e.g., the entity record for Margaret Mitchell would be linked to the work record for </a:t>
            </a:r>
            <a:r>
              <a:rPr lang="en-US" sz="1000" i="1" dirty="0"/>
              <a:t>Gone with the wind </a:t>
            </a:r>
            <a:r>
              <a:rPr lang="en-US" sz="1000" dirty="0"/>
              <a:t>via a “creator” relationship link. Any entity record can be linked to any other entity record as appropriate.</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2CF76B3-A66D-4829-A8A0-1C51CACAA6A4}"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we have various relationships between entities. Margaret Mitchell has a creator relationship with Gone with the Wind. The work has a “realized through” relationship with the two expressions; and notice the expression entities also have a relationship to each other. Finally, the German expression has a “translated by” relationship with another person entity, Martin Beheim-Schwarzbach.</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2B29408-ADA7-4F0A-BEF7-BF7C2D9D7B93}"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Group 3 entities are entities that can be subjects of works, expressions, manifestations, or items. Any of the entities can be the subject of a work—for example a person entity, from group 2, could be the subject of a biography.</a:t>
            </a:r>
          </a:p>
          <a:p>
            <a:endParaRPr lang="en-US" smtClean="0"/>
          </a:p>
          <a:p>
            <a:r>
              <a:rPr lang="en-US" smtClean="0"/>
              <a:t>The “new” entities in Group 3 are:</a:t>
            </a:r>
          </a:p>
          <a:p>
            <a:endParaRPr lang="en-US" smtClean="0"/>
          </a:p>
          <a:p>
            <a:r>
              <a:rPr lang="en-US" smtClean="0"/>
              <a:t>Concept: “an abstract notion or idea”</a:t>
            </a:r>
          </a:p>
          <a:p>
            <a:r>
              <a:rPr lang="en-US" smtClean="0"/>
              <a:t>Object: “a material thing”</a:t>
            </a:r>
          </a:p>
          <a:p>
            <a:r>
              <a:rPr lang="en-US" smtClean="0"/>
              <a:t>Event: “an action or occurrence”</a:t>
            </a:r>
          </a:p>
          <a:p>
            <a:r>
              <a:rPr lang="en-US" smtClean="0"/>
              <a:t>Place: “a location”</a:t>
            </a: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1047703-1E28-419B-BA41-C5348CC0227B}"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are some concrete examples of Group 3 entities. All the examples are LCSH or currently formed name access points.</a:t>
            </a:r>
          </a:p>
          <a:p>
            <a:endParaRPr lang="en-US" smtClean="0"/>
          </a:p>
          <a:p>
            <a:r>
              <a:rPr lang="en-US" smtClean="0"/>
              <a:t>Attributes of concept include: term of concept, type of concept</a:t>
            </a:r>
          </a:p>
          <a:p>
            <a:r>
              <a:rPr lang="en-US" smtClean="0"/>
              <a:t>Attributes of object include: type of object, date of production, physical medium, place of production, etc.</a:t>
            </a:r>
          </a:p>
          <a:p>
            <a:r>
              <a:rPr lang="en-US" smtClean="0"/>
              <a:t>Attributes of event include: Date associated with event, place associated with event</a:t>
            </a:r>
          </a:p>
          <a:p>
            <a:r>
              <a:rPr lang="en-US" smtClean="0"/>
              <a:t>Attributes of place include: term for the place</a:t>
            </a:r>
          </a:p>
          <a:p>
            <a:endParaRPr lang="en-US" smtClean="0"/>
          </a:p>
          <a:p>
            <a:r>
              <a:rPr lang="en-US" smtClean="0"/>
              <a:t>The RDA guidelines for recording attributes of concept and objects are not yet written and do not appear with the first publication. Guidelines for recording attributes of events and jurisdictional places are in the current publication.</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46E7FE5-9C45-48FD-BF58-D62DF933CCF3}"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are a few group three relationships to the work Gone with the wind. In order to keep on familiar ground I’ve used LCSH style subject strings. However, note that with current LCSH practice there is a mixture of FRBR entities when a subject string is subdivided. For example, Georgia is a FRBR place entity, History and fiction are concept entities, and Civil war is an event entity. When combined as a string the whole thing would probably be regarded as a concept. If the strings were broken up (faceted) it would be possible to be more precise about the entity. This needs thinking out. Another point to note: in RDA fictitious characters are grouped within the person entity, not the concept entity, so Scarlett O’Hara is labeled a “person” in this example. [Pause to look at the diagram.]</a:t>
            </a: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66170A3-AEB8-467C-A47B-DB2926E8DDD3}"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0453"/>
            <a:r>
              <a:rPr lang="en-US" smtClean="0"/>
              <a:t>During the 1990s IFLA, the International Federation of Library Associations and Institutions, commissioned a new look at the bibliographic universe. The result was the document </a:t>
            </a:r>
            <a:r>
              <a:rPr lang="en-US" i="1" smtClean="0"/>
              <a:t>Functional Requirements for Bibliographic Records</a:t>
            </a:r>
            <a:r>
              <a:rPr lang="en-US" smtClean="0"/>
              <a:t>, or FRBR (published in 1998). </a:t>
            </a: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FDE17E0-9921-460F-867B-26F984AF73E2}"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FRBR defines a set of attributes for each entity in the model. Because it is not a cataloging code, FRBR does not define how the information is to be recorded. For example, “name of person” is one of the attributes of the “person” entity in FRBR. FRBR defines this attribute: “The name of a </a:t>
            </a:r>
            <a:r>
              <a:rPr lang="en-US" i="1" smtClean="0"/>
              <a:t>person</a:t>
            </a:r>
            <a:r>
              <a:rPr lang="en-US" smtClean="0"/>
              <a:t> is the word, character, or group of words and/or characters by which the </a:t>
            </a:r>
            <a:r>
              <a:rPr lang="en-US" i="1" smtClean="0"/>
              <a:t>person</a:t>
            </a:r>
            <a:r>
              <a:rPr lang="en-US" smtClean="0"/>
              <a:t> is known”, and points out that a person may be known by more than one name, and that libraries normally select one of the names as a uniform heading. But it does not tell us how to form the data to be recorded in this element, and if we are one of the libraries that wants to select one as a uniform heading, it does not tell us how to make that choice. That is the province of a cataloging code, such as RDA. RDA also defines attributes for entities, but because it is a cataloging code it also informs us how to record the data and in the case of the “name of person” attribute, it tells us how to choose between competing forms.</a:t>
            </a: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16212AF-7002-4BE9-97EE-E17CAA2BE6C4}"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From now on, as I show slides of RDA, please feel free to go ahead and look yourself in the Toolkit.</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F3D879D-1951-4282-8FE6-8BCC6C99EA8D}"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For this workshop I will take one FRBR entity, “person”, and demonstrate how this works out in RDA. We will be looking at this entity in much more detail later.</a:t>
            </a:r>
          </a:p>
          <a:p>
            <a:endParaRPr lang="en-US" smtClean="0"/>
          </a:p>
          <a:p>
            <a:r>
              <a:rPr lang="en-US" smtClean="0"/>
              <a:t>FRBR and FRAD define several attributes of “person”. These are mostly taken directly into RDA, where they are worked out more fully, and in some cases refined with subelements. In RDA the act of recording attributes of an entity is referred to as “identifying” so RDA chapter 9 is called “Identifying Persons”. Chapter 9 is within a larger RDA section called “Recording attributes.” Within each “entity” chapter the guidelines begin with a scope note and general guidelines defining the entity, as you can see here. The central portion of each chapter consists of subsections detailing each attribute of the entity, including a definition of the attribute (also referred to as an “element” in RDA) and guidelines for recording the information. Finally, at the very end of each chapter, is a subsection detailing how to construct an access point to represent the entity. [Draw attention to 9.19.] It is extremely important that you understand this structure or you will get confused. The central subsections of the chapter do </a:t>
            </a:r>
            <a:r>
              <a:rPr lang="en-US" i="1" smtClean="0"/>
              <a:t>not</a:t>
            </a:r>
            <a:r>
              <a:rPr lang="en-US" smtClean="0"/>
              <a:t> necessarily have anything to do with the access point. They are intended to give guidance for recording attributes, not constructing an access point. </a:t>
            </a:r>
          </a:p>
          <a:p>
            <a:endParaRPr lang="en-US" smtClean="0"/>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8A50D03-F1AE-47A7-BAA4-137A1B52506C}"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2043"/>
            <a:r>
              <a:rPr lang="en-US" sz="1000"/>
              <a:t>How might this work in the real world? “Margaret Mitchell” is an instance of the “person” entity. Many of the RDA-defined attributes apply to her. How would we work RDA out in a FRBR-based database?</a:t>
            </a:r>
          </a:p>
          <a:p>
            <a:pPr defTabSz="932043"/>
            <a:r>
              <a:rPr lang="en-US" sz="1000"/>
              <a:t>	The first RDA attribute is “name of person”. RDA works this out into two subelements, “preferred name” and “variant name.” RDA instructs us, for all of these forms, to invert; and it instructs us to choose the commonly known form as the preferred name. In this demonstration I will record the preferred name and one variant name. The preferred name is based on usage. Variant names can come from any source. Regarding Mrs. John Robert Marsh, in RDA, as in AACR2, if a married person is identified only by a partner’s name, the term of address is considered an integral part of the name, and hence is recorded as part of the name attribute, as here.</a:t>
            </a:r>
          </a:p>
          <a:p>
            <a:pPr defTabSz="932043"/>
            <a:r>
              <a:rPr lang="en-US" sz="1000"/>
              <a:t>	In RDA a fuller form of name is not required to “fill out” elements already found in a preferred or variant name. Because Mitchell had a middle name, the fuller form of her forename is “Margaret Munnerlyn”.</a:t>
            </a:r>
          </a:p>
          <a:p>
            <a:pPr defTabSz="932043"/>
            <a:r>
              <a:rPr lang="en-US" sz="1000"/>
              <a:t>	“Date associated with the person” is an element which RDA has subdivided into subelements: date of birth, date of death, and period of activity. Note the RDA element only calls for the year to be recorded in most cases. I am giving the format RDA prescribes if two persons with the same name are born or died in the same year. We will see that this data is recorded slightly differently in MARC.</a:t>
            </a:r>
          </a:p>
          <a:p>
            <a:pPr defTabSz="932043"/>
            <a:r>
              <a:rPr lang="en-US" sz="1000"/>
              <a:t>	The attribute “gender” in RDA can be recorded either “male” “female”, or “unknown”. If none of these terms is appropriate, another may be provided by the cataloger.</a:t>
            </a:r>
          </a:p>
          <a:p>
            <a:pPr defTabSz="932043"/>
            <a:r>
              <a:rPr lang="en-US" sz="1000"/>
              <a:t>	Place of birth and language of the person are other possible attributes to record. RDA prescribes the forms shown.</a:t>
            </a:r>
          </a:p>
          <a:p>
            <a:pPr defTabSz="932043"/>
            <a:r>
              <a:rPr lang="en-US" sz="1000"/>
              <a:t>	There are many other elements and subelements called for in RDA. Note that only a few are core or required. Preferred name and dates are core. Remember this doesn’t mean the dates necessarily have to be part of the access point. It just means they need to be recorded as an element of the RDA record if known. There are a few other elements that are core if needed to distinguish one person from another.</a:t>
            </a:r>
          </a:p>
          <a:p>
            <a:pPr defTabSz="932043"/>
            <a:endParaRPr lang="en-US" smtClean="0"/>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7A751048-F071-4289-9693-6CF34279A2B4}"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900"/>
              <a:t>These same RDA elements translate into MARC in this way.</a:t>
            </a:r>
          </a:p>
          <a:p>
            <a:r>
              <a:rPr lang="en-US" sz="900"/>
              <a:t>There is no discrete field in current MARC for recording the preferred name. The only place to record it is as a part of the authorized access point in 100. Subfield $a and $c (not present in this example) contains the preferred name prescribed by RDA. </a:t>
            </a:r>
          </a:p>
          <a:p>
            <a:r>
              <a:rPr lang="en-US" sz="900"/>
              <a:t>Similarly there is no discrete place to record the variant name. Until MARC expands to allow this, it has to be recorded as part of a variant access point, in $a and $c of a 4XX field.</a:t>
            </a:r>
          </a:p>
          <a:p>
            <a:r>
              <a:rPr lang="en-US" sz="900"/>
              <a:t>There is a brand new place to record the fuller form of name element. It is recorded in field 378. </a:t>
            </a:r>
          </a:p>
          <a:p>
            <a:r>
              <a:rPr lang="en-US" sz="900"/>
              <a:t>The date subelements are recorded in field 046; subfield f is date of birth, subfield g is date of death. Note the MARC formatting is different from the formatting called for in RDA--MARC calls for YYYYMMDD or YYYY-MM.</a:t>
            </a:r>
          </a:p>
          <a:p>
            <a:r>
              <a:rPr lang="en-US" sz="900"/>
              <a:t>Place elements associated with a person are recorded in 370; $a is the place of birth.</a:t>
            </a:r>
          </a:p>
          <a:p>
            <a:r>
              <a:rPr lang="en-US" sz="900"/>
              <a:t>375 contains the gender element. It is recorded in MARC exactly as RDA calls for it.</a:t>
            </a:r>
          </a:p>
          <a:p>
            <a:r>
              <a:rPr lang="en-US" sz="900"/>
              <a:t>The language of the person element is recorded in 377. In current MARC practice, languages are recorded as the MARC language code in subfield $a, which is repeatable if the person </a:t>
            </a:r>
            <a:r>
              <a:rPr lang="en-US" sz="900" i="1"/>
              <a:t>used</a:t>
            </a:r>
            <a:r>
              <a:rPr lang="en-US" sz="900"/>
              <a:t> more than one language (we don’t record all languages the person knows, just the ones he or she actually produces works in).</a:t>
            </a:r>
          </a:p>
          <a:p>
            <a:r>
              <a:rPr lang="en-US" sz="900"/>
              <a:t>To complete this record we would include notes for the sources we consulted to find the information. RDA instructions for this are in chapter 8; for the most part they would be recorded in 670 fields, just as NACO practice has been until now.</a:t>
            </a: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75EE491-F043-42D0-8587-8F07D38CD795}"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Now let’s create a record for a work. The attributes, or elements, of the work entity are found in RDA chapter 6, “Identifying works and expressions.” Elements or attributes of work include title, form, date of the work (date the work was created), other distinguishing characteristic, and special guidelines for particular kinds of works like musical works. There are more elements and subelements defining work in RDA than there were for person, so I can’t fit them all on the screen, but these are enough to get us started. Let’s create a record for </a:t>
            </a:r>
            <a:r>
              <a:rPr lang="en-US" i="1" smtClean="0"/>
              <a:t>Gone with the wind</a:t>
            </a:r>
            <a:r>
              <a:rPr lang="en-US" smtClean="0"/>
              <a:t> using some of these elements.</a:t>
            </a:r>
          </a:p>
          <a:p>
            <a:endParaRPr lang="en-US" smtClean="0"/>
          </a:p>
          <a:p>
            <a:r>
              <a:rPr lang="en-US" smtClean="0"/>
              <a:t>One thing to note before we start: “Author” or “Creator” is </a:t>
            </a:r>
            <a:r>
              <a:rPr lang="en-US" i="1" smtClean="0"/>
              <a:t>not</a:t>
            </a:r>
            <a:r>
              <a:rPr lang="en-US" smtClean="0"/>
              <a:t> an attribute of work in RDA or FRBR. The author is a person, family, or corporate body, and as such is a separate entity with a relationship to the work. In a pure RDA work record the author’s name would not appear in the record, but the record instead would be linked to the record for the author. This is a dramatic difference from current MARC practice.</a:t>
            </a: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F6C2279-1325-467E-9246-C7768979816C}"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title of the work” element in RDA is subdivided into subelements “preferred title for the work” and “variant title for the work.” The preferred title is chosen as you would expect: choose the title by which the work is commonly known. I am not aware of any variant titles for this particular work, so this element isn’t recorded.</a:t>
            </a:r>
          </a:p>
          <a:p>
            <a:endParaRPr lang="en-US" smtClean="0"/>
          </a:p>
          <a:p>
            <a:r>
              <a:rPr lang="en-US" smtClean="0"/>
              <a:t>Gone with the wind does have a form. It is a novel.</a:t>
            </a:r>
          </a:p>
          <a:p>
            <a:endParaRPr lang="en-US" smtClean="0"/>
          </a:p>
          <a:p>
            <a:r>
              <a:rPr lang="en-US" smtClean="0"/>
              <a:t>We are instructed in RDA to record the date of the work, defined as the earliest date associated with the work. If we don’t know the complete history of the work, which we usually won’t, we can record the date of the first expression of the work; this date in turn may be the first time the expression was published in a manifestation. In this case that would be 1936.</a:t>
            </a:r>
          </a:p>
          <a:p>
            <a:endParaRPr lang="en-US" smtClean="0"/>
          </a:p>
          <a:p>
            <a:r>
              <a:rPr lang="en-US" smtClean="0"/>
              <a:t>History of the work is another possible element, as is summarization of the content (RDA 7.10). Both of these are totally free text. There isn’t a prescribed form.</a:t>
            </a: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9A2C86B-5C77-4293-8CDA-4C050F426EDB}"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dirty="0"/>
              <a:t>This slide shows the elements of the entity “work” as currently recorded in the MARC authority format. </a:t>
            </a:r>
          </a:p>
          <a:p>
            <a:endParaRPr lang="en-US" sz="1000" dirty="0"/>
          </a:p>
          <a:p>
            <a:r>
              <a:rPr lang="en-US" sz="1000" dirty="0"/>
              <a:t>We’ve already noted that the creator is not one of the elements of “work.” The creator is a separate entity as we’ve already seen, and it is </a:t>
            </a:r>
            <a:r>
              <a:rPr lang="en-US" sz="1000" i="1" dirty="0"/>
              <a:t>linked</a:t>
            </a:r>
            <a:r>
              <a:rPr lang="en-US" sz="1000" dirty="0"/>
              <a:t> to the authority record for the work by recording the exact string found in the 1XX field of the creator’s own record at the beginning of the 1XX field in the authority record for the work. We will see this on the next slide.</a:t>
            </a:r>
          </a:p>
          <a:p>
            <a:endParaRPr lang="en-US" sz="1000" dirty="0"/>
          </a:p>
          <a:p>
            <a:r>
              <a:rPr lang="en-US" sz="1000" dirty="0"/>
              <a:t>Preferred title is recorded in $t of the 1XX field as part of the authorized access point because there is no discrete place to record the element outside the authorized access point.</a:t>
            </a:r>
          </a:p>
          <a:p>
            <a:endParaRPr lang="en-US" sz="1000" dirty="0"/>
          </a:p>
          <a:p>
            <a:r>
              <a:rPr lang="en-US" sz="1000" dirty="0"/>
              <a:t>Date of work is recorded in 046 subfield $k.</a:t>
            </a:r>
          </a:p>
          <a:p>
            <a:endParaRPr lang="en-US" sz="1000" dirty="0"/>
          </a:p>
          <a:p>
            <a:r>
              <a:rPr lang="en-US" sz="1000" dirty="0"/>
              <a:t>Form of work is recorded in 380 subfield $a.</a:t>
            </a:r>
          </a:p>
          <a:p>
            <a:endParaRPr lang="en-US" sz="1000" dirty="0"/>
          </a:p>
          <a:p>
            <a:pPr defTabSz="908895">
              <a:defRPr/>
            </a:pPr>
            <a:r>
              <a:rPr lang="en-US" sz="1000" dirty="0"/>
              <a:t>History of the work is recorded in 678. </a:t>
            </a:r>
          </a:p>
          <a:p>
            <a:endParaRPr lang="en-US" sz="1000" dirty="0"/>
          </a:p>
          <a:p>
            <a:r>
              <a:rPr lang="en-US" sz="1000" dirty="0"/>
              <a:t>We recorded a summary of the work as one of the elements of the description in the previous (non-MARC) slide. There is no place to record the summary in the MARC authority format, so for the moment it will continue to be recorded redundantly in every bibliographic record for resources containing the work.</a:t>
            </a: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38477" indent="-284029">
              <a:defRPr>
                <a:solidFill>
                  <a:schemeClr val="tx1"/>
                </a:solidFill>
                <a:latin typeface="Arial" charset="0"/>
              </a:defRPr>
            </a:lvl2pPr>
            <a:lvl3pPr marL="1136119" indent="-227224">
              <a:defRPr>
                <a:solidFill>
                  <a:schemeClr val="tx1"/>
                </a:solidFill>
                <a:latin typeface="Arial" charset="0"/>
              </a:defRPr>
            </a:lvl3pPr>
            <a:lvl4pPr marL="1590565" indent="-227224">
              <a:defRPr>
                <a:solidFill>
                  <a:schemeClr val="tx1"/>
                </a:solidFill>
                <a:latin typeface="Arial" charset="0"/>
              </a:defRPr>
            </a:lvl4pPr>
            <a:lvl5pPr marL="2045013" indent="-227224">
              <a:defRPr>
                <a:solidFill>
                  <a:schemeClr val="tx1"/>
                </a:solidFill>
                <a:latin typeface="Arial" charset="0"/>
              </a:defRPr>
            </a:lvl5pPr>
            <a:lvl6pPr marL="2499460" indent="-227224" eaLnBrk="0" fontAlgn="base" hangingPunct="0">
              <a:spcBef>
                <a:spcPct val="0"/>
              </a:spcBef>
              <a:spcAft>
                <a:spcPct val="0"/>
              </a:spcAft>
              <a:defRPr>
                <a:solidFill>
                  <a:schemeClr val="tx1"/>
                </a:solidFill>
                <a:latin typeface="Arial" charset="0"/>
              </a:defRPr>
            </a:lvl6pPr>
            <a:lvl7pPr marL="2953907" indent="-227224" eaLnBrk="0" fontAlgn="base" hangingPunct="0">
              <a:spcBef>
                <a:spcPct val="0"/>
              </a:spcBef>
              <a:spcAft>
                <a:spcPct val="0"/>
              </a:spcAft>
              <a:defRPr>
                <a:solidFill>
                  <a:schemeClr val="tx1"/>
                </a:solidFill>
                <a:latin typeface="Arial" charset="0"/>
              </a:defRPr>
            </a:lvl7pPr>
            <a:lvl8pPr marL="3408356" indent="-227224" eaLnBrk="0" fontAlgn="base" hangingPunct="0">
              <a:spcBef>
                <a:spcPct val="0"/>
              </a:spcBef>
              <a:spcAft>
                <a:spcPct val="0"/>
              </a:spcAft>
              <a:defRPr>
                <a:solidFill>
                  <a:schemeClr val="tx1"/>
                </a:solidFill>
                <a:latin typeface="Arial" charset="0"/>
              </a:defRPr>
            </a:lvl8pPr>
            <a:lvl9pPr marL="3862802" indent="-227224" eaLnBrk="0" fontAlgn="base" hangingPunct="0">
              <a:spcBef>
                <a:spcPct val="0"/>
              </a:spcBef>
              <a:spcAft>
                <a:spcPct val="0"/>
              </a:spcAft>
              <a:defRPr>
                <a:solidFill>
                  <a:schemeClr val="tx1"/>
                </a:solidFill>
                <a:latin typeface="Arial" charset="0"/>
              </a:defRPr>
            </a:lvl9pPr>
          </a:lstStyle>
          <a:p>
            <a:fld id="{78EA3CC7-DDEF-4516-B621-3734A551BE75}"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As a reminder, here is how the linking of the two entity descriptions we just created would appear in an</a:t>
            </a:r>
            <a:r>
              <a:rPr lang="en-US" baseline="0" smtClean="0"/>
              <a:t> entity-relationship diagram. The next slide shows how this same thing is done in MARC.</a:t>
            </a:r>
            <a:endParaRPr lang="en-US"/>
          </a:p>
        </p:txBody>
      </p:sp>
      <p:sp>
        <p:nvSpPr>
          <p:cNvPr id="4" name="Slide Number Placeholder 3"/>
          <p:cNvSpPr>
            <a:spLocks noGrp="1"/>
          </p:cNvSpPr>
          <p:nvPr>
            <p:ph type="sldNum" sz="quarter" idx="10"/>
          </p:nvPr>
        </p:nvSpPr>
        <p:spPr/>
        <p:txBody>
          <a:bodyPr/>
          <a:lstStyle/>
          <a:p>
            <a:pPr>
              <a:defRPr/>
            </a:pPr>
            <a:fld id="{153C9DC5-6BBB-47C0-B82C-15732F0D3D44}" type="slidenum">
              <a:rPr lang="en-US" smtClean="0"/>
              <a:pPr>
                <a:defRPr/>
              </a:pPr>
              <a:t>28</a:t>
            </a:fld>
            <a:endParaRPr lang="en-US"/>
          </a:p>
        </p:txBody>
      </p:sp>
    </p:spTree>
    <p:extLst>
      <p:ext uri="{BB962C8B-B14F-4D97-AF65-F5344CB8AC3E}">
        <p14:creationId xmlns:p14="http://schemas.microsoft.com/office/powerpoint/2010/main" val="5958516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solidFill>
                  <a:schemeClr val="tx1"/>
                </a:solidFill>
              </a:rPr>
              <a:t>We create links in MARC records by using tex</a:t>
            </a:r>
            <a:r>
              <a:rPr lang="en-US" baseline="0" dirty="0" smtClean="0">
                <a:solidFill>
                  <a:schemeClr val="tx1"/>
                </a:solidFill>
              </a:rPr>
              <a:t>t strings. In this case the work record for Gone with the wind is </a:t>
            </a:r>
            <a:r>
              <a:rPr lang="en-US" i="1" baseline="0" dirty="0" smtClean="0">
                <a:solidFill>
                  <a:schemeClr val="tx1"/>
                </a:solidFill>
              </a:rPr>
              <a:t>linked</a:t>
            </a:r>
            <a:r>
              <a:rPr lang="en-US" i="0" baseline="0" dirty="0" smtClean="0">
                <a:solidFill>
                  <a:schemeClr val="tx1"/>
                </a:solidFill>
              </a:rPr>
              <a:t> to the person record for Margaret Mitchell because an exactly-matching text string (the authorized access point for Margaret Mitchell) is in the appropriate fields in the linked records. The type of relationship seen on the previous slide, “created by”, is implied by the position of Mitchell’s authorized access point at the beginning of the 100 field in the work description. It would be possible to make this explicit in a MARC authority record by recording another link to Margaret Mitchell in a 500 field and recording with it the relationship designator “author”: 500 1_  $w r $</a:t>
            </a:r>
            <a:r>
              <a:rPr lang="en-US" i="0" baseline="0" dirty="0" err="1" smtClean="0">
                <a:solidFill>
                  <a:schemeClr val="tx1"/>
                </a:solidFill>
              </a:rPr>
              <a:t>i</a:t>
            </a:r>
            <a:r>
              <a:rPr lang="en-US" i="0" baseline="0" dirty="0" smtClean="0">
                <a:solidFill>
                  <a:schemeClr val="tx1"/>
                </a:solidFill>
              </a:rPr>
              <a:t> Author: $a </a:t>
            </a:r>
            <a:r>
              <a:rPr lang="en-US" kern="0" dirty="0">
                <a:latin typeface="Arial" charset="0"/>
              </a:rPr>
              <a:t>Mitchell, Margaret, $d 1900-1949. This is not currently done in NACO authority records for works.</a:t>
            </a:r>
            <a:endParaRPr lang="en-US" i="0" baseline="0" dirty="0" smtClean="0">
              <a:solidFill>
                <a:schemeClr val="tx1"/>
              </a:solidFill>
            </a:endParaRPr>
          </a:p>
          <a:p>
            <a:endParaRPr lang="en-US" i="0" baseline="0" dirty="0" smtClean="0">
              <a:solidFill>
                <a:schemeClr val="tx1"/>
              </a:solidFill>
            </a:endParaRPr>
          </a:p>
          <a:p>
            <a:r>
              <a:rPr lang="en-US" i="0" baseline="0" dirty="0" smtClean="0">
                <a:solidFill>
                  <a:schemeClr val="tx1"/>
                </a:solidFill>
              </a:rPr>
              <a:t>To repeat: “</a:t>
            </a:r>
            <a:r>
              <a:rPr lang="en-US" kern="0" dirty="0">
                <a:latin typeface="Arial" charset="0"/>
              </a:rPr>
              <a:t>Mitchell, Margaret, $d 1900-1949” is </a:t>
            </a:r>
            <a:r>
              <a:rPr lang="en-US" i="1" kern="0" dirty="0">
                <a:latin typeface="Arial" charset="0"/>
              </a:rPr>
              <a:t>not</a:t>
            </a:r>
            <a:r>
              <a:rPr lang="en-US" kern="0" dirty="0">
                <a:latin typeface="Arial" charset="0"/>
              </a:rPr>
              <a:t> one of the elements of the work description. Its presence in the authority record for the work is </a:t>
            </a:r>
            <a:r>
              <a:rPr lang="en-US" i="1" kern="0" dirty="0">
                <a:latin typeface="Arial" charset="0"/>
              </a:rPr>
              <a:t>only</a:t>
            </a:r>
            <a:r>
              <a:rPr lang="en-US" kern="0" dirty="0">
                <a:latin typeface="Arial" charset="0"/>
              </a:rPr>
              <a:t> to create the link.</a:t>
            </a:r>
            <a:endParaRPr lang="en-US" dirty="0" smtClean="0">
              <a:solidFill>
                <a:schemeClr val="tx1"/>
              </a:solidFill>
            </a:endParaRPr>
          </a:p>
          <a:p>
            <a:endParaRPr lang="en-US" dirty="0" smtClean="0">
              <a:solidFill>
                <a:schemeClr val="tx1"/>
              </a:solidFill>
            </a:endParaRPr>
          </a:p>
          <a:p>
            <a:r>
              <a:rPr lang="en-US" dirty="0" smtClean="0">
                <a:solidFill>
                  <a:schemeClr val="tx1"/>
                </a:solidFill>
              </a:rPr>
              <a:t>PAUSE HERE TO LET PEOPLE LOOK.</a:t>
            </a: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38477" indent="-284029">
              <a:defRPr>
                <a:solidFill>
                  <a:schemeClr val="tx1"/>
                </a:solidFill>
                <a:latin typeface="Arial" charset="0"/>
              </a:defRPr>
            </a:lvl2pPr>
            <a:lvl3pPr marL="1136119" indent="-227224">
              <a:defRPr>
                <a:solidFill>
                  <a:schemeClr val="tx1"/>
                </a:solidFill>
                <a:latin typeface="Arial" charset="0"/>
              </a:defRPr>
            </a:lvl3pPr>
            <a:lvl4pPr marL="1590565" indent="-227224">
              <a:defRPr>
                <a:solidFill>
                  <a:schemeClr val="tx1"/>
                </a:solidFill>
                <a:latin typeface="Arial" charset="0"/>
              </a:defRPr>
            </a:lvl4pPr>
            <a:lvl5pPr marL="2045013" indent="-227224">
              <a:defRPr>
                <a:solidFill>
                  <a:schemeClr val="tx1"/>
                </a:solidFill>
                <a:latin typeface="Arial" charset="0"/>
              </a:defRPr>
            </a:lvl5pPr>
            <a:lvl6pPr marL="2499460" indent="-227224" eaLnBrk="0" fontAlgn="base" hangingPunct="0">
              <a:spcBef>
                <a:spcPct val="0"/>
              </a:spcBef>
              <a:spcAft>
                <a:spcPct val="0"/>
              </a:spcAft>
              <a:defRPr>
                <a:solidFill>
                  <a:schemeClr val="tx1"/>
                </a:solidFill>
                <a:latin typeface="Arial" charset="0"/>
              </a:defRPr>
            </a:lvl6pPr>
            <a:lvl7pPr marL="2953907" indent="-227224" eaLnBrk="0" fontAlgn="base" hangingPunct="0">
              <a:spcBef>
                <a:spcPct val="0"/>
              </a:spcBef>
              <a:spcAft>
                <a:spcPct val="0"/>
              </a:spcAft>
              <a:defRPr>
                <a:solidFill>
                  <a:schemeClr val="tx1"/>
                </a:solidFill>
                <a:latin typeface="Arial" charset="0"/>
              </a:defRPr>
            </a:lvl7pPr>
            <a:lvl8pPr marL="3408356" indent="-227224" eaLnBrk="0" fontAlgn="base" hangingPunct="0">
              <a:spcBef>
                <a:spcPct val="0"/>
              </a:spcBef>
              <a:spcAft>
                <a:spcPct val="0"/>
              </a:spcAft>
              <a:defRPr>
                <a:solidFill>
                  <a:schemeClr val="tx1"/>
                </a:solidFill>
                <a:latin typeface="Arial" charset="0"/>
              </a:defRPr>
            </a:lvl8pPr>
            <a:lvl9pPr marL="3862802" indent="-227224" eaLnBrk="0" fontAlgn="base" hangingPunct="0">
              <a:spcBef>
                <a:spcPct val="0"/>
              </a:spcBef>
              <a:spcAft>
                <a:spcPct val="0"/>
              </a:spcAft>
              <a:defRPr>
                <a:solidFill>
                  <a:schemeClr val="tx1"/>
                </a:solidFill>
                <a:latin typeface="Arial" charset="0"/>
              </a:defRPr>
            </a:lvl9pPr>
          </a:lstStyle>
          <a:p>
            <a:fld id="{1B29426B-7233-4113-828B-09C70DC43212}"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0453"/>
            <a:r>
              <a:rPr lang="en-US" smtClean="0"/>
              <a:t>FRBR was joined by a companion volume, </a:t>
            </a:r>
            <a:r>
              <a:rPr lang="en-US" i="1" smtClean="0"/>
              <a:t>Functional Requirements for Authority data</a:t>
            </a:r>
            <a:r>
              <a:rPr lang="en-US" smtClean="0"/>
              <a:t>, or FRAD, published in 2009. FRAD is an expansion of FRBR and adds a number of entities not found in FRBR. There is also an extension of FRBR called </a:t>
            </a:r>
            <a:r>
              <a:rPr lang="en-US" i="1" smtClean="0"/>
              <a:t>Functional Requirements for Subject Authority Data. </a:t>
            </a:r>
            <a:r>
              <a:rPr lang="en-US" smtClean="0"/>
              <a:t>This presentation will be based on FRBR and FRAD, but I will refer to the model as a whole as FRBR.</a:t>
            </a:r>
          </a:p>
          <a:p>
            <a:pPr defTabSz="930453"/>
            <a:endParaRPr lang="en-US" smtClean="0"/>
          </a:p>
          <a:p>
            <a:pPr defTabSz="930453"/>
            <a:r>
              <a:rPr lang="en-US" smtClean="0"/>
              <a:t>FRBR analyzes the bibliographic universe and divides it into a set of entities, such as persons, corporate bodies, concepts, works, and so forth. </a:t>
            </a: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CAF0F61-62D2-4436-A81D-05FFE0C400E8}"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So how does all this help our users? After all, that’s the main point of what we’re up to.</a:t>
            </a:r>
          </a:p>
          <a:p>
            <a:r>
              <a:rPr lang="en-US" smtClean="0"/>
              <a:t>FRBR and FRAD define tasks that the user wants to accomplish when he or she approaches the library’s database. For FRBR these are:</a:t>
            </a:r>
          </a:p>
          <a:p>
            <a:r>
              <a:rPr lang="en-US" smtClean="0"/>
              <a:t>1. The user needs to find materials relevant to his or her needs. A user begins this process by doing a search in the database.</a:t>
            </a:r>
          </a:p>
          <a:p>
            <a:r>
              <a:rPr lang="en-US" smtClean="0"/>
              <a:t>2. Once a search is executed, users need to identify the resource, that is, they must confirm that the resource corresponds to what they were looking for.</a:t>
            </a:r>
          </a:p>
          <a:p>
            <a:r>
              <a:rPr lang="en-US" smtClean="0"/>
              <a:t>3. If more than one resource corresponds to the search, they then need to select the resource most appropriate to their needs.</a:t>
            </a:r>
          </a:p>
          <a:p>
            <a:r>
              <a:rPr lang="en-US" smtClean="0"/>
              <a:t>4. Finally, once the user has selected a resouce he or she wants to obtain it.</a:t>
            </a:r>
          </a:p>
          <a:p>
            <a:r>
              <a:rPr lang="en-US" smtClean="0"/>
              <a:t>	FRAD adds the following tasks:</a:t>
            </a:r>
          </a:p>
          <a:p>
            <a:r>
              <a:rPr lang="en-US" smtClean="0"/>
              <a:t>1. Contextualize. This means the user needs be able to place the entity he or she is seeing into context. This was apparently meant to apply mainly to creators and users of authority data, but it seems a useful task to keep in mind for all our users.</a:t>
            </a:r>
          </a:p>
          <a:p>
            <a:r>
              <a:rPr lang="en-US" smtClean="0"/>
              <a:t>2. Justify means to document one’s reasons for choosing a name or term on which a controlled access point is based. This task is probably undertaken only by creators of authority data.</a:t>
            </a:r>
          </a:p>
          <a:p>
            <a:r>
              <a:rPr lang="en-US" smtClean="0"/>
              <a:t>	So we can partially judge FRBR and RDA by how well they promote these user tasks. Hopefully, by moving to an entity-relationship database structure we will be making it easier for our users (which include ourselves) to do this. Let’s see how an ER database might behave.</a:t>
            </a:r>
          </a:p>
          <a:p>
            <a:endParaRPr lang="en-US" smtClean="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281A064-0572-4C58-A271-388D986610BC}"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smtClean="0"/>
              <a:t>Let’s suppose a user approaches the database looking for the name Margaret Mitchell. Since there are more than one, he or she might be given a list of names to choose from. There might be better ways to disambiguate these persons’ names, but at the moment we’re using dates, so let’s go with them. The user chooses Mitchell, Margaret, 1900-1949.</a:t>
            </a: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1BD715F-1B4C-447E-B639-2249DB18F5F9}"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user might now find his/her way to the person record for Margaret Mitchell, which could be opened to reveal the details about Margaret Mitchell (the attributes we recorded in an earlier slide). In this way the user is </a:t>
            </a:r>
            <a:r>
              <a:rPr lang="en-US" i="1" smtClean="0"/>
              <a:t>identifying</a:t>
            </a:r>
            <a:r>
              <a:rPr lang="en-US" smtClean="0"/>
              <a:t> the person, one of the FRBR user tasks, confirming that this particular Margaret Mitchell is the right one. The display might also show related entities, as here. Relationships with other entities is another very good way to </a:t>
            </a:r>
            <a:r>
              <a:rPr lang="en-US" i="1" smtClean="0"/>
              <a:t>identify</a:t>
            </a:r>
            <a:r>
              <a:rPr lang="en-US" smtClean="0"/>
              <a:t>, perhaps better than opening the record and reading about Margaret Mitchell. The user would likely say, “Yes, the Margaret Mitchell who wrote Gone with the wind is the one I want.” Seeing this display the user might say “love story behind Gone with the wind? That looks interesting.” Clicking on that work record might lead to a display such as this:</a:t>
            </a: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AD81BD3-7F70-4F77-A07B-927F3BF443FE}"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From here the user could </a:t>
            </a:r>
            <a:r>
              <a:rPr lang="en-US" i="1" smtClean="0"/>
              <a:t>contextualize</a:t>
            </a:r>
            <a:r>
              <a:rPr lang="en-US" smtClean="0"/>
              <a:t> (the author of the work is Marianne Walker; it has other subjects aside from Margaret Mitchell), and choose between English, Russian or Japanese expressions. Or he or she could decide this isn’t really what was wanted, and go back to Margaret Mitchell.</a:t>
            </a: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7808E062-F93E-4EF2-862E-0BA1DE0DF0AB}"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user decides he wants to read Gone with the wind.</a:t>
            </a: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2F99BB5-F8B6-4B32-8F35-18D92F877074}"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Note that all entities in the database that are related to the work Gone with the wind are clearly shown. This includes related persons, works, subjects, and expressions. This contrasts with the current environment where the results of a search usually appear in a jumbled display with little showing how results are related to each other. Here, the user can choose any of the entities and follow the web to other related entities. In this case let’s assume the user chooses an audio expression. Note in this simplified diagram there is only one audio expression; in reality there would be a separate expression for each performance. Also in this and following slides for the sake of space I’ve included attributes and relationships of certain entities right in the box, which differs from normal diagramming.</a:t>
            </a: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42E5903-E9DA-476A-A510-D8E1E60A92C4}"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expression is the one read by Linda Stephens. It exists in at least three manifestations. Reviewing the FRBR user tasks, the user has </a:t>
            </a:r>
            <a:r>
              <a:rPr lang="en-US" i="1" smtClean="0"/>
              <a:t>found</a:t>
            </a:r>
            <a:r>
              <a:rPr lang="en-US" smtClean="0"/>
              <a:t> and </a:t>
            </a:r>
            <a:r>
              <a:rPr lang="en-US" i="1" smtClean="0"/>
              <a:t>identified</a:t>
            </a:r>
            <a:r>
              <a:rPr lang="en-US" smtClean="0"/>
              <a:t> a resource; now he must </a:t>
            </a:r>
            <a:r>
              <a:rPr lang="en-US" i="1" smtClean="0"/>
              <a:t>select</a:t>
            </a:r>
            <a:r>
              <a:rPr lang="en-US" smtClean="0"/>
              <a:t> the one that meets his needs. Looking at the choices, he realizes he has neither a cassette player nor a CD player; so he selects the Playaway version.</a:t>
            </a: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06E8DFD-CD52-42D5-9886-2F1FCCF30B11}"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user discovers that a copy is conveniently available; he goes to the Media Center and </a:t>
            </a:r>
            <a:r>
              <a:rPr lang="en-US" i="1" smtClean="0"/>
              <a:t>obtains</a:t>
            </a:r>
            <a:r>
              <a:rPr lang="en-US" smtClean="0"/>
              <a:t> the Playaway version of this </a:t>
            </a:r>
            <a:r>
              <a:rPr lang="en-US" i="1" smtClean="0"/>
              <a:t>Gone with the wind </a:t>
            </a:r>
            <a:r>
              <a:rPr lang="en-US" smtClean="0"/>
              <a:t>audiobook. </a:t>
            </a:r>
          </a:p>
          <a:p>
            <a:endParaRPr lang="en-US" smtClean="0"/>
          </a:p>
          <a:p>
            <a:r>
              <a:rPr lang="en-US" smtClean="0"/>
              <a:t>There are surely better ways to display this information, but the point is to show how a user might navigate through an entity-relationship database.</a:t>
            </a: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D1D7F6B-302F-4119-AF6C-622ECC8771CC}"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Point 1: good for the cataloger</a:t>
            </a:r>
          </a:p>
          <a:p>
            <a:r>
              <a:rPr lang="en-US" smtClean="0"/>
              <a:t>Point 2: good for the user</a:t>
            </a:r>
          </a:p>
          <a:p>
            <a:r>
              <a:rPr lang="en-US" smtClean="0"/>
              <a:t>Point 3: Every piece of the FRBR study was based on perceived user needs to find, identify, select, and obtain library materials. RDA, following FRBR, also claims to be designed with the user in mind. It will be up to us in the coming months and years as we become familiar with RDA and begin to use it to decide whether it lives up to its promise; and where it doesn’t, to contribute to improving it.</a:t>
            </a: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F7232492-1C20-4911-849E-C6973448A365}"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53C9DC5-6BBB-47C0-B82C-15732F0D3D44}" type="slidenum">
              <a:rPr lang="en-US" smtClean="0"/>
              <a:pPr>
                <a:defRPr/>
              </a:pPr>
              <a:t>39</a:t>
            </a:fld>
            <a:endParaRPr lang="en-US"/>
          </a:p>
        </p:txBody>
      </p:sp>
    </p:spTree>
    <p:extLst>
      <p:ext uri="{BB962C8B-B14F-4D97-AF65-F5344CB8AC3E}">
        <p14:creationId xmlns:p14="http://schemas.microsoft.com/office/powerpoint/2010/main" val="4026813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FRBR is not a cataloging code. It is a conceptual model of the bibliographic universe based on a database modeling technique called ...</a:t>
            </a: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88562BB8-DECD-4555-9ADD-3F13565BEF87}"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53C9DC5-6BBB-47C0-B82C-15732F0D3D44}" type="slidenum">
              <a:rPr lang="en-US" smtClean="0"/>
              <a:pPr>
                <a:defRPr/>
              </a:pPr>
              <a:t>40</a:t>
            </a:fld>
            <a:endParaRPr lang="en-US"/>
          </a:p>
        </p:txBody>
      </p:sp>
    </p:spTree>
    <p:extLst>
      <p:ext uri="{BB962C8B-B14F-4D97-AF65-F5344CB8AC3E}">
        <p14:creationId xmlns:p14="http://schemas.microsoft.com/office/powerpoint/2010/main" val="4161484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 “entity-relationship,” first introduced in the 1970s. This model is widely used in database design, but until recently hasn’t been used extensively in library databases. In this model a specific database universe is defined, and this universe is divided into specific entities linked by specific relationships. </a:t>
            </a:r>
          </a:p>
          <a:p>
            <a:endParaRPr lang="en-US" sz="1000"/>
          </a:p>
          <a:p>
            <a:r>
              <a:rPr lang="en-US" sz="1000"/>
              <a:t>An </a:t>
            </a:r>
            <a:r>
              <a:rPr lang="en-US" sz="1000" i="1"/>
              <a:t>entity</a:t>
            </a:r>
            <a:r>
              <a:rPr lang="en-US" sz="1000"/>
              <a:t> is something that can be distinctly identified within the context of the database. For example, a business database might define as entities “customers,” “employees,” “managers,” “stores,” “suppliers,” etc. A genealogical database might define as entities “persons,” “places,” “events.”</a:t>
            </a:r>
          </a:p>
          <a:p>
            <a:endParaRPr lang="en-US" sz="1000"/>
          </a:p>
          <a:p>
            <a:r>
              <a:rPr lang="en-US" sz="1000"/>
              <a:t>A </a:t>
            </a:r>
            <a:r>
              <a:rPr lang="en-US" sz="1000" i="1"/>
              <a:t>relationship</a:t>
            </a:r>
            <a:r>
              <a:rPr lang="en-US" sz="1000"/>
              <a:t> is an association between two or more entities. A business database might define a relationship between a particular store and an employee. A genealogical database might define a “father-child” relationship between a male person and his children.</a:t>
            </a:r>
          </a:p>
          <a:p>
            <a:endParaRPr lang="en-US" sz="1000"/>
          </a:p>
          <a:p>
            <a:r>
              <a:rPr lang="en-US" sz="1000"/>
              <a:t>In the model, entities and relationships are defined by </a:t>
            </a:r>
            <a:r>
              <a:rPr lang="en-US" sz="1000" i="1"/>
              <a:t>attributes</a:t>
            </a:r>
            <a:r>
              <a:rPr lang="en-US" sz="1000"/>
              <a:t>. An attribute is a characteristic that may identify instances of entities or relationships. For example, one of the attributes of a person is his or her birth date; other possible attributes for a person might be where he lives, his profession, his marital status, and so forth. Entity-relationship databases are designed with the entities, relationships, and attributes needed for the purpose of the database. A personnel database might need to define lots of attributes and relationships for persons (e.g., SSN, sex, marital status, position in the company, salary, etc.). A bibliographic database would not define all possible attributes and relationships for “person”, just those needed for the purposes of the database, such as name, possibly birth and death dates, relationship to works he/she created, etc. RDA, based on FRBR, defines entities, relationships, and attributes. Most of our cataloging under RDA will consist of describing the attributes of the different FRBR entities. </a:t>
            </a:r>
          </a:p>
          <a:p>
            <a:endParaRPr lang="en-US"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224C773F-5EF1-4356-8B45-7B67D2BD837B}"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There are many different conventions of diagramming the entity-relationship model. One of the most basic methods is to use a rectangle for an entity, a diamond for a relationship, and an oval for an attribute. I have found this model to be the most convenient for describing an actual database, and so I will be using this diagramming technique during most of this presentation. FRBR’s diagramming model is a little different; I will show FRBR diagramming in a moment.</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17CC7ED-A20F-4B7D-8D29-8A0633693B41}"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diagramming method entites, relationships, and attributes are linked by lines.  The simplest version uses single lines, as shown here. To illustrate more complex situations other types of lines may be used, including lines with arrows at either end to show whether the relationship is reciprocal or not. In this presentation most of the diagrams will have the simple lines shown here. In the basic model both entities and relationships can have attributes, but in FRBR attributes have only been defined for entities, so no attributes for relationships will be shown in this presentation.</a:t>
            </a: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2AFAB51-59F3-42BC-8DDE-47E493C44650}"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FRBR has two diagramming techniques, one for entity-relationship sets (i.e., the abstract model), and another for specific instances of entity-relationship. This slide illustrates the entity-relationship set diagramming technique. Entities are shown in rectangles as in the classic model, but relationships are simply shown by words next to the lines. In this illustration, “work”, “expression”, “manifestation”, and “item” are entities; “is realized through”, “is embodied in” and “is expemplified by” are relationships. Single arrows mean that only one instance of an entity can occur in the relationship; double arrows mean that more than one instance can occur. For example, look at the relationship between item and manifestation. In the FRBR model, a manifestation can be related to more than one item, but an item can be related to only one manifestation.</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84C692E5-B679-4F8D-A3CE-7A28D1943F1B}"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slide illustrates FRBR’s diagramming technique when it wants to show specific instances of an entity. In this illustration, the corporate body entity “Kelmscott Press” has a specific relationship (producer) to three manifestation entities, </a:t>
            </a:r>
            <a:r>
              <a:rPr lang="en-US" i="1" smtClean="0"/>
              <a:t>Poems by the way</a:t>
            </a:r>
            <a:r>
              <a:rPr lang="en-US" smtClean="0"/>
              <a:t>, </a:t>
            </a:r>
            <a:r>
              <a:rPr lang="en-US" i="1" smtClean="0"/>
              <a:t>The Recuyell of the Historyes of Troye</a:t>
            </a:r>
            <a:r>
              <a:rPr lang="en-US" smtClean="0"/>
              <a:t>, and </a:t>
            </a:r>
            <a:r>
              <a:rPr lang="en-US" i="1" smtClean="0"/>
              <a:t>The works of Geoffrey Chaucer.</a:t>
            </a:r>
            <a:r>
              <a:rPr lang="en-US" smtClean="0"/>
              <a:t> </a:t>
            </a:r>
          </a:p>
          <a:p>
            <a:endParaRPr lang="en-US" smtClean="0"/>
          </a:p>
          <a:p>
            <a:r>
              <a:rPr lang="en-US" smtClean="0"/>
              <a:t>I have illustrated the two FRBR diagramming techniques here in order to help you understand FRBR itself when you have a look at it. However, as mentioned, I find the traditional Entity-Relationship diagramming technique to be a bit clearer in a graphic presentation, and so I will be using it in the rest of this presentation.</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DB41DFB-B53F-4358-B039-9461384F6517}"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BA2469A4-6A27-4FF7-BF5E-33C4ED1D7571}" type="slidenum">
              <a:rPr lang="en-US"/>
              <a:pPr>
                <a:defRPr/>
              </a:pPr>
              <a:t>‹#›</a:t>
            </a:fld>
            <a:endParaRPr lang="en-US"/>
          </a:p>
        </p:txBody>
      </p:sp>
    </p:spTree>
    <p:extLst>
      <p:ext uri="{BB962C8B-B14F-4D97-AF65-F5344CB8AC3E}">
        <p14:creationId xmlns:p14="http://schemas.microsoft.com/office/powerpoint/2010/main" val="1035920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E88E9DBA-6E2D-4F3C-A51F-9D17B67725F3}" type="slidenum">
              <a:rPr lang="en-US"/>
              <a:pPr>
                <a:defRPr/>
              </a:pPr>
              <a:t>‹#›</a:t>
            </a:fld>
            <a:endParaRPr lang="en-US"/>
          </a:p>
        </p:txBody>
      </p:sp>
    </p:spTree>
    <p:extLst>
      <p:ext uri="{BB962C8B-B14F-4D97-AF65-F5344CB8AC3E}">
        <p14:creationId xmlns:p14="http://schemas.microsoft.com/office/powerpoint/2010/main" val="308660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BE55AFC1-BB10-4B3F-9A6D-4B6B73B87974}" type="slidenum">
              <a:rPr lang="en-US"/>
              <a:pPr>
                <a:defRPr/>
              </a:pPr>
              <a:t>‹#›</a:t>
            </a:fld>
            <a:endParaRPr lang="en-US"/>
          </a:p>
        </p:txBody>
      </p:sp>
    </p:spTree>
    <p:extLst>
      <p:ext uri="{BB962C8B-B14F-4D97-AF65-F5344CB8AC3E}">
        <p14:creationId xmlns:p14="http://schemas.microsoft.com/office/powerpoint/2010/main" val="2890989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31594486-D201-49C5-8E7E-D1598C506A7F}" type="slidenum">
              <a:rPr lang="en-US"/>
              <a:pPr>
                <a:defRPr/>
              </a:pPr>
              <a:t>‹#›</a:t>
            </a:fld>
            <a:endParaRPr lang="en-US"/>
          </a:p>
        </p:txBody>
      </p:sp>
    </p:spTree>
    <p:extLst>
      <p:ext uri="{BB962C8B-B14F-4D97-AF65-F5344CB8AC3E}">
        <p14:creationId xmlns:p14="http://schemas.microsoft.com/office/powerpoint/2010/main" val="3588997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6" name="Slide Number Placeholder 5"/>
          <p:cNvSpPr>
            <a:spLocks noGrp="1"/>
          </p:cNvSpPr>
          <p:nvPr>
            <p:ph type="sldNum" sz="quarter" idx="12"/>
          </p:nvPr>
        </p:nvSpPr>
        <p:spPr/>
        <p:txBody>
          <a:bodyPr/>
          <a:lstStyle>
            <a:lvl1pPr>
              <a:defRPr/>
            </a:lvl1pPr>
          </a:lstStyle>
          <a:p>
            <a:pPr>
              <a:defRPr/>
            </a:pPr>
            <a:fld id="{5358766D-5CAE-4859-91DB-167B330B8BC0}" type="slidenum">
              <a:rPr lang="en-US"/>
              <a:pPr>
                <a:defRPr/>
              </a:pPr>
              <a:t>‹#›</a:t>
            </a:fld>
            <a:endParaRPr lang="en-US"/>
          </a:p>
        </p:txBody>
      </p:sp>
    </p:spTree>
    <p:extLst>
      <p:ext uri="{BB962C8B-B14F-4D97-AF65-F5344CB8AC3E}">
        <p14:creationId xmlns:p14="http://schemas.microsoft.com/office/powerpoint/2010/main" val="2599916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7" name="Slide Number Placeholder 5"/>
          <p:cNvSpPr>
            <a:spLocks noGrp="1"/>
          </p:cNvSpPr>
          <p:nvPr>
            <p:ph type="sldNum" sz="quarter" idx="12"/>
          </p:nvPr>
        </p:nvSpPr>
        <p:spPr/>
        <p:txBody>
          <a:bodyPr/>
          <a:lstStyle>
            <a:lvl1pPr>
              <a:defRPr/>
            </a:lvl1pPr>
          </a:lstStyle>
          <a:p>
            <a:pPr>
              <a:defRPr/>
            </a:pPr>
            <a:fld id="{5EB94BF8-BE69-43E6-9D0B-046E840E93D8}" type="slidenum">
              <a:rPr lang="en-US"/>
              <a:pPr>
                <a:defRPr/>
              </a:pPr>
              <a:t>‹#›</a:t>
            </a:fld>
            <a:endParaRPr lang="en-US"/>
          </a:p>
        </p:txBody>
      </p:sp>
    </p:spTree>
    <p:extLst>
      <p:ext uri="{BB962C8B-B14F-4D97-AF65-F5344CB8AC3E}">
        <p14:creationId xmlns:p14="http://schemas.microsoft.com/office/powerpoint/2010/main" val="3212634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9" name="Slide Number Placeholder 5"/>
          <p:cNvSpPr>
            <a:spLocks noGrp="1"/>
          </p:cNvSpPr>
          <p:nvPr>
            <p:ph type="sldNum" sz="quarter" idx="12"/>
          </p:nvPr>
        </p:nvSpPr>
        <p:spPr/>
        <p:txBody>
          <a:bodyPr/>
          <a:lstStyle>
            <a:lvl1pPr>
              <a:defRPr/>
            </a:lvl1pPr>
          </a:lstStyle>
          <a:p>
            <a:pPr>
              <a:defRPr/>
            </a:pPr>
            <a:fld id="{24B40EAC-1776-49A3-AF05-0990E3E3A46E}" type="slidenum">
              <a:rPr lang="en-US"/>
              <a:pPr>
                <a:defRPr/>
              </a:pPr>
              <a:t>‹#›</a:t>
            </a:fld>
            <a:endParaRPr lang="en-US"/>
          </a:p>
        </p:txBody>
      </p:sp>
    </p:spTree>
    <p:extLst>
      <p:ext uri="{BB962C8B-B14F-4D97-AF65-F5344CB8AC3E}">
        <p14:creationId xmlns:p14="http://schemas.microsoft.com/office/powerpoint/2010/main" val="2382989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5" name="Slide Number Placeholder 5"/>
          <p:cNvSpPr>
            <a:spLocks noGrp="1"/>
          </p:cNvSpPr>
          <p:nvPr>
            <p:ph type="sldNum" sz="quarter" idx="12"/>
          </p:nvPr>
        </p:nvSpPr>
        <p:spPr/>
        <p:txBody>
          <a:bodyPr/>
          <a:lstStyle>
            <a:lvl1pPr>
              <a:defRPr/>
            </a:lvl1pPr>
          </a:lstStyle>
          <a:p>
            <a:pPr>
              <a:defRPr/>
            </a:pPr>
            <a:fld id="{4A6F49C5-E3B4-4DAC-A88C-B7DF53F7B215}" type="slidenum">
              <a:rPr lang="en-US"/>
              <a:pPr>
                <a:defRPr/>
              </a:pPr>
              <a:t>‹#›</a:t>
            </a:fld>
            <a:endParaRPr lang="en-US"/>
          </a:p>
        </p:txBody>
      </p:sp>
    </p:spTree>
    <p:extLst>
      <p:ext uri="{BB962C8B-B14F-4D97-AF65-F5344CB8AC3E}">
        <p14:creationId xmlns:p14="http://schemas.microsoft.com/office/powerpoint/2010/main" val="360771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4" name="Slide Number Placeholder 5"/>
          <p:cNvSpPr>
            <a:spLocks noGrp="1"/>
          </p:cNvSpPr>
          <p:nvPr>
            <p:ph type="sldNum" sz="quarter" idx="12"/>
          </p:nvPr>
        </p:nvSpPr>
        <p:spPr/>
        <p:txBody>
          <a:bodyPr/>
          <a:lstStyle>
            <a:lvl1pPr>
              <a:defRPr/>
            </a:lvl1pPr>
          </a:lstStyle>
          <a:p>
            <a:pPr>
              <a:defRPr/>
            </a:pPr>
            <a:fld id="{965022B5-3F38-4037-8037-C41A582DFD3B}" type="slidenum">
              <a:rPr lang="en-US"/>
              <a:pPr>
                <a:defRPr/>
              </a:pPr>
              <a:t>‹#›</a:t>
            </a:fld>
            <a:endParaRPr lang="en-US"/>
          </a:p>
        </p:txBody>
      </p:sp>
    </p:spTree>
    <p:extLst>
      <p:ext uri="{BB962C8B-B14F-4D97-AF65-F5344CB8AC3E}">
        <p14:creationId xmlns:p14="http://schemas.microsoft.com/office/powerpoint/2010/main" val="595670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7" name="Slide Number Placeholder 5"/>
          <p:cNvSpPr>
            <a:spLocks noGrp="1"/>
          </p:cNvSpPr>
          <p:nvPr>
            <p:ph type="sldNum" sz="quarter" idx="12"/>
          </p:nvPr>
        </p:nvSpPr>
        <p:spPr/>
        <p:txBody>
          <a:bodyPr/>
          <a:lstStyle>
            <a:lvl1pPr>
              <a:defRPr/>
            </a:lvl1pPr>
          </a:lstStyle>
          <a:p>
            <a:pPr>
              <a:defRPr/>
            </a:pPr>
            <a:fld id="{783C3889-D5C4-4539-BC0D-401DD7D5B8DF}" type="slidenum">
              <a:rPr lang="en-US"/>
              <a:pPr>
                <a:defRPr/>
              </a:pPr>
              <a:t>‹#›</a:t>
            </a:fld>
            <a:endParaRPr lang="en-US"/>
          </a:p>
        </p:txBody>
      </p:sp>
    </p:spTree>
    <p:extLst>
      <p:ext uri="{BB962C8B-B14F-4D97-AF65-F5344CB8AC3E}">
        <p14:creationId xmlns:p14="http://schemas.microsoft.com/office/powerpoint/2010/main" val="196589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1. RDA Basics</a:t>
            </a:r>
            <a:endParaRPr lang="en-US"/>
          </a:p>
        </p:txBody>
      </p:sp>
      <p:sp>
        <p:nvSpPr>
          <p:cNvPr id="7" name="Slide Number Placeholder 5"/>
          <p:cNvSpPr>
            <a:spLocks noGrp="1"/>
          </p:cNvSpPr>
          <p:nvPr>
            <p:ph type="sldNum" sz="quarter" idx="12"/>
          </p:nvPr>
        </p:nvSpPr>
        <p:spPr/>
        <p:txBody>
          <a:bodyPr/>
          <a:lstStyle>
            <a:lvl1pPr>
              <a:defRPr/>
            </a:lvl1pPr>
          </a:lstStyle>
          <a:p>
            <a:pPr>
              <a:defRPr/>
            </a:pPr>
            <a:fld id="{9F8A88FF-D8DC-4961-A736-D9945D00EC4B}" type="slidenum">
              <a:rPr lang="en-US"/>
              <a:pPr>
                <a:defRPr/>
              </a:pPr>
              <a:t>‹#›</a:t>
            </a:fld>
            <a:endParaRPr lang="en-US"/>
          </a:p>
        </p:txBody>
      </p:sp>
    </p:spTree>
    <p:extLst>
      <p:ext uri="{BB962C8B-B14F-4D97-AF65-F5344CB8AC3E}">
        <p14:creationId xmlns:p14="http://schemas.microsoft.com/office/powerpoint/2010/main" val="628316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r>
              <a:rPr lang="en-US" smtClean="0"/>
              <a:t>Module 1. RDA Basics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73D4F991-DBA3-41A2-842A-771DEE8A1471}" type="slidenum">
              <a:rPr lang="en-US"/>
              <a:pPr>
                <a:defRPr/>
              </a:pPr>
              <a:t>‹#›</a:t>
            </a:fld>
            <a:endParaRPr lang="en-US"/>
          </a:p>
        </p:txBody>
      </p:sp>
      <p:pic>
        <p:nvPicPr>
          <p:cNvPr id="1031" name="Picture 4" descr="RDAlogo_rgb.g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57200" y="6189663"/>
            <a:ext cx="2133600" cy="5921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ifla.org/en/publications/functional-requirements-for-bibliographic-record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ifla.org/publications/ifla-series-on-bibliographic-control-3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3"/>
          <p:cNvSpPr>
            <a:spLocks noGrp="1"/>
          </p:cNvSpPr>
          <p:nvPr>
            <p:ph type="ctrTitle"/>
          </p:nvPr>
        </p:nvSpPr>
        <p:spPr>
          <a:xfrm>
            <a:off x="685800" y="1524000"/>
            <a:ext cx="7239000" cy="2209800"/>
          </a:xfrm>
        </p:spPr>
        <p:txBody>
          <a:bodyPr/>
          <a:lstStyle/>
          <a:p>
            <a:r>
              <a:rPr lang="en-US" sz="4000" b="1" smtClean="0"/>
              <a:t>Module 1</a:t>
            </a:r>
            <a:br>
              <a:rPr lang="en-US" sz="4000" b="1" smtClean="0"/>
            </a:br>
            <a:r>
              <a:rPr lang="en-US" sz="4000" b="1" smtClean="0"/>
              <a:t>RDA Basics</a:t>
            </a:r>
            <a:br>
              <a:rPr lang="en-US" sz="4000" b="1" smtClean="0"/>
            </a:br>
            <a:r>
              <a:rPr lang="en-US" sz="4000" b="1" smtClean="0"/>
              <a:t>FRBR and RDA</a:t>
            </a:r>
            <a:br>
              <a:rPr lang="en-US" sz="4000" b="1" smtClean="0"/>
            </a:br>
            <a:r>
              <a:rPr lang="en-US" sz="4000" b="1" smtClean="0"/>
              <a:t/>
            </a:r>
            <a:br>
              <a:rPr lang="en-US" sz="4000" b="1" smtClean="0"/>
            </a:br>
            <a:endParaRPr lang="en-US" sz="2800" b="1" smtClean="0"/>
          </a:p>
        </p:txBody>
      </p:sp>
      <p:sp>
        <p:nvSpPr>
          <p:cNvPr id="6" name="Rectangle 6"/>
          <p:cNvSpPr>
            <a:spLocks noGrp="1" noChangeArrowheads="1"/>
          </p:cNvSpPr>
          <p:nvPr>
            <p:ph type="subTitle" idx="1"/>
          </p:nvPr>
        </p:nvSpPr>
        <p:spPr>
          <a:xfrm>
            <a:off x="304800" y="3505200"/>
            <a:ext cx="8001000" cy="2819400"/>
          </a:xfrm>
        </p:spPr>
        <p:txBody>
          <a:bodyPr/>
          <a:lstStyle/>
          <a:p>
            <a:r>
              <a:rPr lang="en-US" sz="2800" b="1" dirty="0">
                <a:solidFill>
                  <a:schemeClr val="tx1"/>
                </a:solidFill>
              </a:rPr>
              <a:t>RDA Training</a:t>
            </a:r>
            <a:r>
              <a:rPr lang="en-US" sz="2800" b="1">
                <a:solidFill>
                  <a:schemeClr val="tx1"/>
                </a:solidFill>
              </a:rPr>
              <a:t/>
            </a:r>
            <a:br>
              <a:rPr lang="en-US" sz="2800" b="1">
                <a:solidFill>
                  <a:schemeClr val="tx1"/>
                </a:solidFill>
              </a:rPr>
            </a:br>
            <a:r>
              <a:rPr lang="en-US" sz="2800" b="1" smtClean="0">
                <a:solidFill>
                  <a:schemeClr val="tx1"/>
                </a:solidFill>
              </a:rPr>
              <a:t>University of Nevada, Las Vegas</a:t>
            </a:r>
          </a:p>
          <a:p>
            <a:r>
              <a:rPr lang="en-US" sz="2800" b="1" smtClean="0">
                <a:solidFill>
                  <a:schemeClr val="tx1"/>
                </a:solidFill>
              </a:rPr>
              <a:t>May 2013</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FRBR Entities</a:t>
            </a:r>
          </a:p>
        </p:txBody>
      </p:sp>
      <p:sp>
        <p:nvSpPr>
          <p:cNvPr id="11267" name="Content Placeholder 2"/>
          <p:cNvSpPr>
            <a:spLocks noGrp="1"/>
          </p:cNvSpPr>
          <p:nvPr>
            <p:ph idx="1"/>
          </p:nvPr>
        </p:nvSpPr>
        <p:spPr/>
        <p:txBody>
          <a:bodyPr/>
          <a:lstStyle/>
          <a:p>
            <a:pPr eaLnBrk="1" hangingPunct="1"/>
            <a:r>
              <a:rPr lang="en-US" sz="2400" smtClean="0"/>
              <a:t>Group 1: The products of intellectual or artistic endeavor. Sometimes called “the primary entities.”</a:t>
            </a:r>
          </a:p>
          <a:p>
            <a:pPr lvl="1" eaLnBrk="1" hangingPunct="1"/>
            <a:r>
              <a:rPr lang="en-US" sz="2400" b="1" smtClean="0"/>
              <a:t>Work</a:t>
            </a:r>
            <a:r>
              <a:rPr lang="en-US" sz="2400" smtClean="0"/>
              <a:t>: a distinct intellectual or artistic creation</a:t>
            </a:r>
          </a:p>
          <a:p>
            <a:pPr lvl="1" eaLnBrk="1" hangingPunct="1"/>
            <a:r>
              <a:rPr lang="en-US" sz="2400" b="1" smtClean="0"/>
              <a:t>Expression</a:t>
            </a:r>
            <a:r>
              <a:rPr lang="en-US" sz="2400" smtClean="0"/>
              <a:t>: the intellectual or artistic realization of a </a:t>
            </a:r>
            <a:r>
              <a:rPr lang="en-US" sz="2400" i="1" smtClean="0"/>
              <a:t>work </a:t>
            </a:r>
            <a:r>
              <a:rPr lang="en-US" sz="2400" smtClean="0"/>
              <a:t>in some form (e.g. alpha-numeric, musical notation)</a:t>
            </a:r>
          </a:p>
          <a:p>
            <a:pPr lvl="1" eaLnBrk="1" hangingPunct="1"/>
            <a:r>
              <a:rPr lang="en-US" sz="2400" b="1" smtClean="0"/>
              <a:t>Manifestation</a:t>
            </a:r>
            <a:r>
              <a:rPr lang="en-US" sz="2400" smtClean="0"/>
              <a:t>: the physical embodiment of an </a:t>
            </a:r>
            <a:r>
              <a:rPr lang="en-US" sz="2400" i="1" smtClean="0"/>
              <a:t>expression</a:t>
            </a:r>
            <a:r>
              <a:rPr lang="en-US" sz="2400" smtClean="0"/>
              <a:t> (e.g. a print publication)</a:t>
            </a:r>
            <a:endParaRPr lang="en-US" sz="2400" i="1" smtClean="0"/>
          </a:p>
          <a:p>
            <a:pPr lvl="1" eaLnBrk="1" hangingPunct="1"/>
            <a:r>
              <a:rPr lang="en-US" sz="2400" b="1" smtClean="0"/>
              <a:t>Item</a:t>
            </a:r>
            <a:r>
              <a:rPr lang="en-US" sz="2400" smtClean="0"/>
              <a:t>: a copy of a </a:t>
            </a:r>
            <a:r>
              <a:rPr lang="en-US" sz="2400" i="1" smtClean="0"/>
              <a:t>manifestation</a:t>
            </a:r>
            <a:endParaRPr lang="en-US" sz="2400" smtClean="0"/>
          </a:p>
        </p:txBody>
      </p:sp>
      <p:sp>
        <p:nvSpPr>
          <p:cNvPr id="12292" name="Slide Number Placeholder 4"/>
          <p:cNvSpPr>
            <a:spLocks noGrp="1"/>
          </p:cNvSpPr>
          <p:nvPr>
            <p:ph type="sldNum" sz="quarter" idx="12"/>
          </p:nvPr>
        </p:nvSpPr>
        <p:spPr>
          <a:xfrm>
            <a:off x="457200" y="6245225"/>
            <a:ext cx="2133600" cy="476250"/>
          </a:xfrm>
        </p:spPr>
        <p:txBody>
          <a:bodyPr/>
          <a:lstStyle/>
          <a:p>
            <a:pPr algn="l">
              <a:defRPr/>
            </a:pPr>
            <a:fld id="{C87BA132-44A5-427A-8CAE-A7A6060AC3F9}" type="slidenum">
              <a:rPr lang="en-US" smtClean="0"/>
              <a:pPr algn="l">
                <a:defRPr/>
              </a:pPr>
              <a:t>10</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FRBR Entities</a:t>
            </a:r>
          </a:p>
        </p:txBody>
      </p:sp>
      <p:sp>
        <p:nvSpPr>
          <p:cNvPr id="12291" name="Content Placeholder 2"/>
          <p:cNvSpPr>
            <a:spLocks noGrp="1"/>
          </p:cNvSpPr>
          <p:nvPr>
            <p:ph idx="1"/>
          </p:nvPr>
        </p:nvSpPr>
        <p:spPr>
          <a:xfrm>
            <a:off x="381000" y="1524000"/>
            <a:ext cx="8229600" cy="4191000"/>
          </a:xfrm>
        </p:spPr>
        <p:txBody>
          <a:bodyPr/>
          <a:lstStyle/>
          <a:p>
            <a:r>
              <a:rPr lang="en-US" smtClean="0"/>
              <a:t>Group 1 (“Primary entities”)</a:t>
            </a:r>
          </a:p>
          <a:p>
            <a:pPr lvl="1"/>
            <a:r>
              <a:rPr lang="en-US" smtClean="0"/>
              <a:t>Work </a:t>
            </a:r>
          </a:p>
          <a:p>
            <a:pPr lvl="1"/>
            <a:endParaRPr lang="en-US" smtClean="0"/>
          </a:p>
          <a:p>
            <a:pPr lvl="1"/>
            <a:r>
              <a:rPr lang="en-US" smtClean="0"/>
              <a:t>Expression</a:t>
            </a:r>
          </a:p>
          <a:p>
            <a:pPr lvl="1"/>
            <a:endParaRPr lang="en-US" smtClean="0"/>
          </a:p>
          <a:p>
            <a:pPr lvl="1"/>
            <a:r>
              <a:rPr lang="en-US" smtClean="0"/>
              <a:t>Manifestation</a:t>
            </a:r>
          </a:p>
          <a:p>
            <a:pPr lvl="1"/>
            <a:endParaRPr lang="en-US" smtClean="0"/>
          </a:p>
          <a:p>
            <a:pPr lvl="1"/>
            <a:r>
              <a:rPr lang="en-US" smtClean="0"/>
              <a:t>Item</a:t>
            </a:r>
          </a:p>
        </p:txBody>
      </p:sp>
      <p:sp>
        <p:nvSpPr>
          <p:cNvPr id="4" name="Flowchart: Process 3"/>
          <p:cNvSpPr/>
          <p:nvPr/>
        </p:nvSpPr>
        <p:spPr>
          <a:xfrm>
            <a:off x="5372100" y="21336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i="1" dirty="0">
                <a:solidFill>
                  <a:schemeClr val="tx1"/>
                </a:solidFill>
              </a:rPr>
              <a:t>Gone with the wind</a:t>
            </a:r>
          </a:p>
        </p:txBody>
      </p:sp>
      <p:sp>
        <p:nvSpPr>
          <p:cNvPr id="5" name="Rectangle 4"/>
          <p:cNvSpPr/>
          <p:nvPr/>
        </p:nvSpPr>
        <p:spPr>
          <a:xfrm>
            <a:off x="6705600" y="30099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German translation of </a:t>
            </a:r>
            <a:r>
              <a:rPr lang="en-US" sz="1400" i="1" dirty="0">
                <a:solidFill>
                  <a:schemeClr val="tx1"/>
                </a:solidFill>
              </a:rPr>
              <a:t>Gone with the wind</a:t>
            </a:r>
            <a:endParaRPr lang="en-US" sz="1400" dirty="0">
              <a:solidFill>
                <a:schemeClr val="tx1"/>
              </a:solidFill>
            </a:endParaRPr>
          </a:p>
        </p:txBody>
      </p:sp>
      <p:sp>
        <p:nvSpPr>
          <p:cNvPr id="6" name="Rectangle 5"/>
          <p:cNvSpPr/>
          <p:nvPr/>
        </p:nvSpPr>
        <p:spPr>
          <a:xfrm>
            <a:off x="3467100" y="3009900"/>
            <a:ext cx="2133600" cy="609600"/>
          </a:xfrm>
          <a:prstGeom prst="rect">
            <a:avLst/>
          </a:prstGeom>
          <a:solidFill>
            <a:schemeClr val="accent1">
              <a:lumMod val="40000"/>
              <a:lumOff val="60000"/>
            </a:schemeClr>
          </a:solidFill>
          <a:ln w="952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Original English text of </a:t>
            </a:r>
            <a:r>
              <a:rPr lang="en-US" sz="1400" i="1" dirty="0">
                <a:solidFill>
                  <a:schemeClr val="tx1"/>
                </a:solidFill>
              </a:rPr>
              <a:t>Gone with the wind</a:t>
            </a:r>
            <a:endParaRPr lang="en-US" sz="1400" dirty="0">
              <a:solidFill>
                <a:schemeClr val="tx1"/>
              </a:solidFill>
            </a:endParaRPr>
          </a:p>
        </p:txBody>
      </p:sp>
      <p:sp>
        <p:nvSpPr>
          <p:cNvPr id="7" name="Rectangle 6"/>
          <p:cNvSpPr/>
          <p:nvPr/>
        </p:nvSpPr>
        <p:spPr>
          <a:xfrm>
            <a:off x="3505200" y="39243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1936 publication by Macmillan</a:t>
            </a:r>
          </a:p>
        </p:txBody>
      </p:sp>
      <p:sp>
        <p:nvSpPr>
          <p:cNvPr id="8" name="Rectangle 7"/>
          <p:cNvSpPr/>
          <p:nvPr/>
        </p:nvSpPr>
        <p:spPr>
          <a:xfrm>
            <a:off x="6667500" y="40767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1937 publication of German translation by Bertelsmann</a:t>
            </a:r>
          </a:p>
        </p:txBody>
      </p:sp>
      <p:sp>
        <p:nvSpPr>
          <p:cNvPr id="9" name="Rectangle 8"/>
          <p:cNvSpPr/>
          <p:nvPr/>
        </p:nvSpPr>
        <p:spPr>
          <a:xfrm>
            <a:off x="3886200" y="44577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2006 publication by Scribner</a:t>
            </a:r>
          </a:p>
        </p:txBody>
      </p:sp>
      <p:sp>
        <p:nvSpPr>
          <p:cNvPr id="10" name="Rectangle 9"/>
          <p:cNvSpPr/>
          <p:nvPr/>
        </p:nvSpPr>
        <p:spPr>
          <a:xfrm>
            <a:off x="2133600" y="52197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1 of five BYU copies of 1936 publication (31197011774061)</a:t>
            </a:r>
          </a:p>
        </p:txBody>
      </p:sp>
      <p:sp>
        <p:nvSpPr>
          <p:cNvPr id="11" name="Rectangle 10"/>
          <p:cNvSpPr/>
          <p:nvPr/>
        </p:nvSpPr>
        <p:spPr>
          <a:xfrm>
            <a:off x="3924300" y="54864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BYU copy of 2006 publication (31197226590575)</a:t>
            </a:r>
          </a:p>
        </p:txBody>
      </p:sp>
      <p:sp>
        <p:nvSpPr>
          <p:cNvPr id="12" name="Rectangle 11"/>
          <p:cNvSpPr/>
          <p:nvPr/>
        </p:nvSpPr>
        <p:spPr>
          <a:xfrm>
            <a:off x="6667500" y="5067300"/>
            <a:ext cx="21336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BYU copy of 1937 publication (31197222656115)</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FRBR Relationships (Group 1)</a:t>
            </a:r>
          </a:p>
        </p:txBody>
      </p:sp>
      <p:sp>
        <p:nvSpPr>
          <p:cNvPr id="1045" name="Rectangle 21"/>
          <p:cNvSpPr>
            <a:spLocks noChangeArrowheads="1"/>
          </p:cNvSpPr>
          <p:nvPr/>
        </p:nvSpPr>
        <p:spPr bwMode="auto">
          <a:xfrm>
            <a:off x="990600" y="1524000"/>
            <a:ext cx="1143000" cy="4572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dirty="0">
                <a:latin typeface="Calibri" pitchFamily="34" charset="0"/>
              </a:rPr>
              <a:t>Work</a:t>
            </a:r>
            <a:endParaRPr lang="en-US" dirty="0">
              <a:latin typeface="Arial" pitchFamily="34" charset="0"/>
            </a:endParaRPr>
          </a:p>
        </p:txBody>
      </p:sp>
      <p:sp>
        <p:nvSpPr>
          <p:cNvPr id="1046" name="Rectangle 22"/>
          <p:cNvSpPr>
            <a:spLocks noChangeArrowheads="1"/>
          </p:cNvSpPr>
          <p:nvPr/>
        </p:nvSpPr>
        <p:spPr bwMode="auto">
          <a:xfrm>
            <a:off x="2362200" y="3048000"/>
            <a:ext cx="1352550" cy="4572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dirty="0">
                <a:latin typeface="Calibri" pitchFamily="34" charset="0"/>
              </a:rPr>
              <a:t>Expression</a:t>
            </a:r>
            <a:endParaRPr lang="en-US" dirty="0">
              <a:latin typeface="Arial" pitchFamily="34" charset="0"/>
            </a:endParaRPr>
          </a:p>
        </p:txBody>
      </p:sp>
      <p:sp>
        <p:nvSpPr>
          <p:cNvPr id="1047" name="Rectangle 23"/>
          <p:cNvSpPr>
            <a:spLocks noChangeArrowheads="1"/>
          </p:cNvSpPr>
          <p:nvPr/>
        </p:nvSpPr>
        <p:spPr bwMode="auto">
          <a:xfrm>
            <a:off x="3962400" y="4419600"/>
            <a:ext cx="1543050" cy="455613"/>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dirty="0">
                <a:latin typeface="Calibri" pitchFamily="34" charset="0"/>
              </a:rPr>
              <a:t>Manifestation</a:t>
            </a:r>
            <a:endParaRPr lang="en-US" dirty="0">
              <a:latin typeface="Arial" pitchFamily="34" charset="0"/>
            </a:endParaRPr>
          </a:p>
        </p:txBody>
      </p:sp>
      <p:sp>
        <p:nvSpPr>
          <p:cNvPr id="1048" name="Rectangle 24"/>
          <p:cNvSpPr>
            <a:spLocks noChangeArrowheads="1"/>
          </p:cNvSpPr>
          <p:nvPr/>
        </p:nvSpPr>
        <p:spPr bwMode="auto">
          <a:xfrm>
            <a:off x="6553200" y="6057900"/>
            <a:ext cx="1143000" cy="4572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a:latin typeface="Calibri" pitchFamily="34" charset="0"/>
              </a:rPr>
              <a:t>Item</a:t>
            </a:r>
            <a:endParaRPr lang="en-US">
              <a:latin typeface="Arial" pitchFamily="34" charset="0"/>
            </a:endParaRPr>
          </a:p>
        </p:txBody>
      </p:sp>
      <p:sp>
        <p:nvSpPr>
          <p:cNvPr id="13319" name="AutoShape 47"/>
          <p:cNvSpPr>
            <a:spLocks noChangeArrowheads="1"/>
          </p:cNvSpPr>
          <p:nvPr/>
        </p:nvSpPr>
        <p:spPr bwMode="auto">
          <a:xfrm>
            <a:off x="1524000" y="2133600"/>
            <a:ext cx="3124200" cy="6270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sp>
        <p:nvSpPr>
          <p:cNvPr id="13320" name="AutoShape 47"/>
          <p:cNvSpPr>
            <a:spLocks noChangeArrowheads="1"/>
          </p:cNvSpPr>
          <p:nvPr/>
        </p:nvSpPr>
        <p:spPr bwMode="auto">
          <a:xfrm>
            <a:off x="3124200" y="36195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embodied in</a:t>
            </a:r>
            <a:endParaRPr lang="en-US" sz="1400"/>
          </a:p>
        </p:txBody>
      </p:sp>
      <p:sp>
        <p:nvSpPr>
          <p:cNvPr id="13321" name="AutoShape 47"/>
          <p:cNvSpPr>
            <a:spLocks noChangeArrowheads="1"/>
          </p:cNvSpPr>
          <p:nvPr/>
        </p:nvSpPr>
        <p:spPr bwMode="auto">
          <a:xfrm>
            <a:off x="4610100" y="5087938"/>
            <a:ext cx="2819400" cy="4746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exemplified by</a:t>
            </a:r>
            <a:endParaRPr lang="en-US" sz="1400"/>
          </a:p>
        </p:txBody>
      </p:sp>
      <p:cxnSp>
        <p:nvCxnSpPr>
          <p:cNvPr id="26" name="Straight Connector 25"/>
          <p:cNvCxnSpPr>
            <a:stCxn id="1045" idx="3"/>
            <a:endCxn id="13319" idx="0"/>
          </p:cNvCxnSpPr>
          <p:nvPr/>
        </p:nvCxnSpPr>
        <p:spPr>
          <a:xfrm>
            <a:off x="2133600" y="1752600"/>
            <a:ext cx="952500" cy="3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3319" idx="2"/>
            <a:endCxn id="1046" idx="0"/>
          </p:cNvCxnSpPr>
          <p:nvPr/>
        </p:nvCxnSpPr>
        <p:spPr>
          <a:xfrm flipH="1">
            <a:off x="3038475" y="2760663"/>
            <a:ext cx="47625" cy="2873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046" idx="3"/>
            <a:endCxn id="13320" idx="0"/>
          </p:cNvCxnSpPr>
          <p:nvPr/>
        </p:nvCxnSpPr>
        <p:spPr>
          <a:xfrm>
            <a:off x="3714750" y="3276600"/>
            <a:ext cx="819150" cy="342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3320" idx="2"/>
            <a:endCxn id="1047" idx="0"/>
          </p:cNvCxnSpPr>
          <p:nvPr/>
        </p:nvCxnSpPr>
        <p:spPr>
          <a:xfrm>
            <a:off x="4533900" y="4094163"/>
            <a:ext cx="200025" cy="3254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047" idx="3"/>
            <a:endCxn id="13321" idx="0"/>
          </p:cNvCxnSpPr>
          <p:nvPr/>
        </p:nvCxnSpPr>
        <p:spPr>
          <a:xfrm>
            <a:off x="5505450" y="4648200"/>
            <a:ext cx="514350" cy="4397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3321" idx="2"/>
            <a:endCxn id="1048" idx="0"/>
          </p:cNvCxnSpPr>
          <p:nvPr/>
        </p:nvCxnSpPr>
        <p:spPr>
          <a:xfrm>
            <a:off x="6019800" y="5562600"/>
            <a:ext cx="1104900" cy="495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381000" y="274638"/>
            <a:ext cx="8229600" cy="1143000"/>
          </a:xfrm>
        </p:spPr>
        <p:txBody>
          <a:bodyPr/>
          <a:lstStyle/>
          <a:p>
            <a:r>
              <a:rPr lang="en-US" smtClean="0"/>
              <a:t>FRBR Relationships</a:t>
            </a:r>
          </a:p>
        </p:txBody>
      </p:sp>
      <p:sp>
        <p:nvSpPr>
          <p:cNvPr id="10" name="Rectangle 9"/>
          <p:cNvSpPr/>
          <p:nvPr/>
        </p:nvSpPr>
        <p:spPr>
          <a:xfrm>
            <a:off x="800100" y="23622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 </a:t>
            </a:r>
            <a:r>
              <a:rPr lang="en-US" sz="1400" dirty="0">
                <a:solidFill>
                  <a:schemeClr val="tx1"/>
                </a:solidFill>
              </a:rPr>
              <a:t>(Novel)</a:t>
            </a:r>
          </a:p>
        </p:txBody>
      </p:sp>
      <p:sp>
        <p:nvSpPr>
          <p:cNvPr id="11" name="Rectangle 10"/>
          <p:cNvSpPr/>
          <p:nvPr/>
        </p:nvSpPr>
        <p:spPr>
          <a:xfrm>
            <a:off x="6324600" y="23622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 </a:t>
            </a:r>
            <a:r>
              <a:rPr lang="en-US" sz="1400" dirty="0">
                <a:solidFill>
                  <a:schemeClr val="tx1"/>
                </a:solidFill>
              </a:rPr>
              <a:t>(Movie) </a:t>
            </a:r>
          </a:p>
        </p:txBody>
      </p:sp>
      <p:sp>
        <p:nvSpPr>
          <p:cNvPr id="14341" name="TextBox 18"/>
          <p:cNvSpPr txBox="1">
            <a:spLocks noChangeArrowheads="1"/>
          </p:cNvSpPr>
          <p:nvPr/>
        </p:nvSpPr>
        <p:spPr bwMode="auto">
          <a:xfrm>
            <a:off x="762000" y="1219200"/>
            <a:ext cx="3352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Work-to-work relationships</a:t>
            </a:r>
          </a:p>
        </p:txBody>
      </p:sp>
      <p:sp>
        <p:nvSpPr>
          <p:cNvPr id="14342" name="TextBox 20"/>
          <p:cNvSpPr txBox="1">
            <a:spLocks noChangeArrowheads="1"/>
          </p:cNvSpPr>
          <p:nvPr/>
        </p:nvSpPr>
        <p:spPr bwMode="auto">
          <a:xfrm>
            <a:off x="3581400" y="1828800"/>
            <a:ext cx="2400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a:t>Derivative relationship</a:t>
            </a:r>
          </a:p>
        </p:txBody>
      </p:sp>
      <p:sp>
        <p:nvSpPr>
          <p:cNvPr id="22" name="Rectangle 21"/>
          <p:cNvSpPr/>
          <p:nvPr/>
        </p:nvSpPr>
        <p:spPr>
          <a:xfrm>
            <a:off x="5943600" y="4343400"/>
            <a:ext cx="2514600" cy="5334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 on film: a complete reference</a:t>
            </a:r>
            <a:r>
              <a:rPr lang="en-US" sz="1400" dirty="0">
                <a:solidFill>
                  <a:schemeClr val="tx1"/>
                </a:solidFill>
              </a:rPr>
              <a:t> </a:t>
            </a:r>
          </a:p>
        </p:txBody>
      </p:sp>
      <p:sp>
        <p:nvSpPr>
          <p:cNvPr id="14344" name="TextBox 25"/>
          <p:cNvSpPr txBox="1">
            <a:spLocks noChangeArrowheads="1"/>
          </p:cNvSpPr>
          <p:nvPr/>
        </p:nvSpPr>
        <p:spPr bwMode="auto">
          <a:xfrm>
            <a:off x="4267200" y="3987800"/>
            <a:ext cx="1600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a:t>Descriptive relationships</a:t>
            </a:r>
          </a:p>
        </p:txBody>
      </p:sp>
      <p:sp>
        <p:nvSpPr>
          <p:cNvPr id="27" name="TextBox 26"/>
          <p:cNvSpPr txBox="1"/>
          <p:nvPr/>
        </p:nvSpPr>
        <p:spPr>
          <a:xfrm>
            <a:off x="3886200" y="5410200"/>
            <a:ext cx="2971800" cy="523875"/>
          </a:xfrm>
          <a:prstGeom prst="rect">
            <a:avLst/>
          </a:prstGeom>
          <a:solidFill>
            <a:schemeClr val="accent1">
              <a:lumMod val="40000"/>
              <a:lumOff val="60000"/>
            </a:schemeClr>
          </a:solidFill>
          <a:ln w="3175">
            <a:solidFill>
              <a:schemeClr val="tx1"/>
            </a:solidFill>
          </a:ln>
        </p:spPr>
        <p:txBody>
          <a:bodyPr>
            <a:spAutoFit/>
          </a:bodyPr>
          <a:lstStyle/>
          <a:p>
            <a:pPr>
              <a:defRPr/>
            </a:pPr>
            <a:r>
              <a:rPr lang="en-US" sz="1400" dirty="0"/>
              <a:t>Work: </a:t>
            </a:r>
            <a:r>
              <a:rPr lang="en-US" sz="1400" i="1" dirty="0"/>
              <a:t>Vanity fair and Gone with the wind: a critical comparison</a:t>
            </a:r>
            <a:endParaRPr lang="en-US" sz="1400" dirty="0"/>
          </a:p>
        </p:txBody>
      </p:sp>
      <p:sp>
        <p:nvSpPr>
          <p:cNvPr id="28" name="Rectangle 27"/>
          <p:cNvSpPr/>
          <p:nvPr/>
        </p:nvSpPr>
        <p:spPr>
          <a:xfrm>
            <a:off x="228600" y="3886200"/>
            <a:ext cx="2514600" cy="5334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Vanity Fair</a:t>
            </a:r>
            <a:endParaRPr lang="en-US" sz="1400" dirty="0">
              <a:solidFill>
                <a:schemeClr val="tx1"/>
              </a:solidFill>
            </a:endParaRPr>
          </a:p>
        </p:txBody>
      </p:sp>
      <p:sp>
        <p:nvSpPr>
          <p:cNvPr id="14347" name="AutoShape 47"/>
          <p:cNvSpPr>
            <a:spLocks noChangeArrowheads="1"/>
          </p:cNvSpPr>
          <p:nvPr/>
        </p:nvSpPr>
        <p:spPr bwMode="auto">
          <a:xfrm>
            <a:off x="3467100" y="2209800"/>
            <a:ext cx="22860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derived from</a:t>
            </a:r>
            <a:endParaRPr lang="en-US" sz="1400"/>
          </a:p>
        </p:txBody>
      </p:sp>
      <p:cxnSp>
        <p:nvCxnSpPr>
          <p:cNvPr id="69" name="Straight Connector 68"/>
          <p:cNvCxnSpPr>
            <a:stCxn id="14347" idx="3"/>
            <a:endCxn id="11" idx="1"/>
          </p:cNvCxnSpPr>
          <p:nvPr/>
        </p:nvCxnSpPr>
        <p:spPr>
          <a:xfrm>
            <a:off x="5753100" y="2552700"/>
            <a:ext cx="5715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10" idx="3"/>
            <a:endCxn id="14347" idx="1"/>
          </p:cNvCxnSpPr>
          <p:nvPr/>
        </p:nvCxnSpPr>
        <p:spPr>
          <a:xfrm flipV="1">
            <a:off x="2857500" y="2552700"/>
            <a:ext cx="6096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350" name="AutoShape 47"/>
          <p:cNvSpPr>
            <a:spLocks noChangeArrowheads="1"/>
          </p:cNvSpPr>
          <p:nvPr/>
        </p:nvSpPr>
        <p:spPr bwMode="auto">
          <a:xfrm>
            <a:off x="6210300" y="3276600"/>
            <a:ext cx="22860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described by</a:t>
            </a:r>
            <a:endParaRPr lang="en-US" sz="1400"/>
          </a:p>
        </p:txBody>
      </p:sp>
      <p:sp>
        <p:nvSpPr>
          <p:cNvPr id="14351" name="AutoShape 47"/>
          <p:cNvSpPr>
            <a:spLocks noChangeArrowheads="1"/>
          </p:cNvSpPr>
          <p:nvPr/>
        </p:nvSpPr>
        <p:spPr bwMode="auto">
          <a:xfrm>
            <a:off x="2362200" y="3124200"/>
            <a:ext cx="2286000" cy="7032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described by</a:t>
            </a:r>
            <a:endParaRPr lang="en-US" sz="1400"/>
          </a:p>
        </p:txBody>
      </p:sp>
      <p:sp>
        <p:nvSpPr>
          <p:cNvPr id="14352" name="AutoShape 47"/>
          <p:cNvSpPr>
            <a:spLocks noChangeArrowheads="1"/>
          </p:cNvSpPr>
          <p:nvPr/>
        </p:nvSpPr>
        <p:spPr bwMode="auto">
          <a:xfrm>
            <a:off x="495300" y="4991100"/>
            <a:ext cx="2286000" cy="7239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described by</a:t>
            </a:r>
            <a:endParaRPr lang="en-US" sz="1400"/>
          </a:p>
        </p:txBody>
      </p:sp>
      <p:cxnSp>
        <p:nvCxnSpPr>
          <p:cNvPr id="79" name="Straight Connector 78"/>
          <p:cNvCxnSpPr>
            <a:stCxn id="10" idx="2"/>
            <a:endCxn id="14351" idx="1"/>
          </p:cNvCxnSpPr>
          <p:nvPr/>
        </p:nvCxnSpPr>
        <p:spPr>
          <a:xfrm rot="16200000" flipH="1">
            <a:off x="1843087" y="2957513"/>
            <a:ext cx="504825"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14351" idx="2"/>
            <a:endCxn id="27" idx="0"/>
          </p:cNvCxnSpPr>
          <p:nvPr/>
        </p:nvCxnSpPr>
        <p:spPr>
          <a:xfrm rot="16200000" flipH="1">
            <a:off x="3647281" y="3685382"/>
            <a:ext cx="1582737" cy="1866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14352" idx="0"/>
            <a:endCxn id="28" idx="2"/>
          </p:cNvCxnSpPr>
          <p:nvPr/>
        </p:nvCxnSpPr>
        <p:spPr>
          <a:xfrm rot="16200000" flipV="1">
            <a:off x="1276350" y="4629150"/>
            <a:ext cx="5715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14352" idx="3"/>
            <a:endCxn id="27" idx="1"/>
          </p:cNvCxnSpPr>
          <p:nvPr/>
        </p:nvCxnSpPr>
        <p:spPr>
          <a:xfrm>
            <a:off x="2781300" y="5353050"/>
            <a:ext cx="1104900" cy="319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11" idx="2"/>
            <a:endCxn id="14350" idx="0"/>
          </p:cNvCxnSpPr>
          <p:nvPr/>
        </p:nvCxnSpPr>
        <p:spPr>
          <a:xfrm rot="5400000">
            <a:off x="7200900" y="3124200"/>
            <a:ext cx="304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14350" idx="2"/>
            <a:endCxn id="22" idx="0"/>
          </p:cNvCxnSpPr>
          <p:nvPr/>
        </p:nvCxnSpPr>
        <p:spPr>
          <a:xfrm rot="5400000">
            <a:off x="7086600" y="4076700"/>
            <a:ext cx="3810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965022B5-3F38-4037-8037-C41A582DFD3B}"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FRBR/FRAD Entities</a:t>
            </a:r>
          </a:p>
        </p:txBody>
      </p:sp>
      <p:sp>
        <p:nvSpPr>
          <p:cNvPr id="15363" name="Content Placeholder 2"/>
          <p:cNvSpPr>
            <a:spLocks noGrp="1"/>
          </p:cNvSpPr>
          <p:nvPr>
            <p:ph idx="1"/>
          </p:nvPr>
        </p:nvSpPr>
        <p:spPr/>
        <p:txBody>
          <a:bodyPr/>
          <a:lstStyle/>
          <a:p>
            <a:pPr eaLnBrk="1" hangingPunct="1"/>
            <a:r>
              <a:rPr lang="en-US" sz="3600" smtClean="0"/>
              <a:t>Group 2: entities responsible for Group 1 entities</a:t>
            </a:r>
          </a:p>
          <a:p>
            <a:pPr lvl="1" eaLnBrk="1" hangingPunct="1"/>
            <a:r>
              <a:rPr lang="en-US" sz="3200" smtClean="0"/>
              <a:t>Person</a:t>
            </a:r>
          </a:p>
          <a:p>
            <a:pPr lvl="1" eaLnBrk="1" hangingPunct="1"/>
            <a:r>
              <a:rPr lang="en-US" sz="3200" smtClean="0"/>
              <a:t>Family</a:t>
            </a:r>
          </a:p>
          <a:p>
            <a:pPr lvl="1" eaLnBrk="1" hangingPunct="1"/>
            <a:r>
              <a:rPr lang="en-US" sz="3200" smtClean="0"/>
              <a:t>Corporate body</a:t>
            </a:r>
          </a:p>
          <a:p>
            <a:pPr eaLnBrk="1" hangingPunct="1">
              <a:buFont typeface="Wingdings" pitchFamily="2" charset="2"/>
              <a:buNone/>
            </a:pPr>
            <a:endParaRPr lang="en-US" sz="2000" smtClean="0"/>
          </a:p>
        </p:txBody>
      </p:sp>
      <p:sp>
        <p:nvSpPr>
          <p:cNvPr id="16388" name="Slide Number Placeholder 4"/>
          <p:cNvSpPr>
            <a:spLocks noGrp="1"/>
          </p:cNvSpPr>
          <p:nvPr>
            <p:ph type="sldNum" sz="quarter" idx="12"/>
          </p:nvPr>
        </p:nvSpPr>
        <p:spPr>
          <a:xfrm>
            <a:off x="457200" y="6245225"/>
            <a:ext cx="2133600" cy="476250"/>
          </a:xfrm>
        </p:spPr>
        <p:txBody>
          <a:bodyPr/>
          <a:lstStyle/>
          <a:p>
            <a:pPr algn="l">
              <a:defRPr/>
            </a:pPr>
            <a:fld id="{4175844D-3BA8-4C23-99EF-5779396A6228}" type="slidenum">
              <a:rPr lang="en-US" smtClean="0"/>
              <a:pPr algn="l">
                <a:defRPr/>
              </a:pPr>
              <a:t>14</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FRBR Entities</a:t>
            </a:r>
          </a:p>
        </p:txBody>
      </p:sp>
      <p:sp>
        <p:nvSpPr>
          <p:cNvPr id="16387" name="Content Placeholder 2"/>
          <p:cNvSpPr>
            <a:spLocks noGrp="1"/>
          </p:cNvSpPr>
          <p:nvPr>
            <p:ph idx="1"/>
          </p:nvPr>
        </p:nvSpPr>
        <p:spPr/>
        <p:txBody>
          <a:bodyPr/>
          <a:lstStyle/>
          <a:p>
            <a:r>
              <a:rPr lang="en-US" smtClean="0"/>
              <a:t>Group 2 </a:t>
            </a:r>
          </a:p>
          <a:p>
            <a:pPr lvl="1"/>
            <a:r>
              <a:rPr lang="en-US" smtClean="0"/>
              <a:t>Person</a:t>
            </a:r>
          </a:p>
          <a:p>
            <a:pPr lvl="1"/>
            <a:endParaRPr lang="en-US" smtClean="0"/>
          </a:p>
          <a:p>
            <a:pPr lvl="1"/>
            <a:r>
              <a:rPr lang="en-US" smtClean="0"/>
              <a:t>Corporate body</a:t>
            </a:r>
          </a:p>
          <a:p>
            <a:pPr lvl="1"/>
            <a:endParaRPr lang="en-US" smtClean="0"/>
          </a:p>
          <a:p>
            <a:pPr lvl="1"/>
            <a:r>
              <a:rPr lang="en-US" smtClean="0"/>
              <a:t>Family</a:t>
            </a:r>
          </a:p>
        </p:txBody>
      </p:sp>
      <p:sp>
        <p:nvSpPr>
          <p:cNvPr id="4" name="Flowchart: Process 3"/>
          <p:cNvSpPr/>
          <p:nvPr/>
        </p:nvSpPr>
        <p:spPr>
          <a:xfrm>
            <a:off x="28194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Margaret Mitchell</a:t>
            </a:r>
          </a:p>
        </p:txBody>
      </p:sp>
      <p:sp>
        <p:nvSpPr>
          <p:cNvPr id="5" name="Flowchart: Process 4"/>
          <p:cNvSpPr/>
          <p:nvPr/>
        </p:nvSpPr>
        <p:spPr>
          <a:xfrm>
            <a:off x="44196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Claude Debussy</a:t>
            </a:r>
          </a:p>
        </p:txBody>
      </p:sp>
      <p:sp>
        <p:nvSpPr>
          <p:cNvPr id="6" name="Flowchart: Process 5"/>
          <p:cNvSpPr/>
          <p:nvPr/>
        </p:nvSpPr>
        <p:spPr>
          <a:xfrm>
            <a:off x="60198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George W. Bush</a:t>
            </a:r>
          </a:p>
        </p:txBody>
      </p:sp>
      <p:sp>
        <p:nvSpPr>
          <p:cNvPr id="7" name="Flowchart: Process 6"/>
          <p:cNvSpPr/>
          <p:nvPr/>
        </p:nvSpPr>
        <p:spPr>
          <a:xfrm>
            <a:off x="3886200" y="32385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Brigham Young University</a:t>
            </a:r>
          </a:p>
        </p:txBody>
      </p:sp>
      <p:sp>
        <p:nvSpPr>
          <p:cNvPr id="8" name="Flowchart: Process 7"/>
          <p:cNvSpPr/>
          <p:nvPr/>
        </p:nvSpPr>
        <p:spPr>
          <a:xfrm>
            <a:off x="5791200" y="32385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err="1">
                <a:solidFill>
                  <a:sysClr val="windowText" lastClr="000000"/>
                </a:solidFill>
              </a:rPr>
              <a:t>Ikea</a:t>
            </a:r>
            <a:r>
              <a:rPr lang="en-US" sz="1400" dirty="0">
                <a:solidFill>
                  <a:sysClr val="windowText" lastClr="000000"/>
                </a:solidFill>
              </a:rPr>
              <a:t> A/S</a:t>
            </a:r>
          </a:p>
        </p:txBody>
      </p:sp>
      <p:sp>
        <p:nvSpPr>
          <p:cNvPr id="9" name="Flowchart: Process 8"/>
          <p:cNvSpPr/>
          <p:nvPr/>
        </p:nvSpPr>
        <p:spPr>
          <a:xfrm>
            <a:off x="2438400" y="42291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Jin (</a:t>
            </a:r>
            <a:r>
              <a:rPr lang="en-US" sz="1400" dirty="0" smtClean="0">
                <a:solidFill>
                  <a:schemeClr val="tx1"/>
                </a:solidFill>
              </a:rPr>
              <a:t>Dynasty : 265-420)</a:t>
            </a:r>
            <a:endParaRPr lang="en-US" sz="1400" dirty="0">
              <a:solidFill>
                <a:schemeClr val="tx1"/>
              </a:solidFill>
            </a:endParaRPr>
          </a:p>
        </p:txBody>
      </p:sp>
      <p:sp>
        <p:nvSpPr>
          <p:cNvPr id="10" name="Flowchart: Process 9"/>
          <p:cNvSpPr/>
          <p:nvPr/>
        </p:nvSpPr>
        <p:spPr>
          <a:xfrm>
            <a:off x="4191000" y="4229100"/>
            <a:ext cx="1905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Peale (Family </a:t>
            </a:r>
            <a:r>
              <a:rPr lang="en-US" sz="1400">
                <a:solidFill>
                  <a:schemeClr val="tx1"/>
                </a:solidFill>
              </a:rPr>
              <a:t>: </a:t>
            </a:r>
            <a:r>
              <a:rPr lang="en-US" sz="1400" smtClean="0">
                <a:solidFill>
                  <a:schemeClr val="tx1"/>
                </a:solidFill>
              </a:rPr>
              <a:t>Peale, </a:t>
            </a:r>
            <a:r>
              <a:rPr lang="en-US" sz="1400" dirty="0">
                <a:solidFill>
                  <a:schemeClr val="tx1"/>
                </a:solidFill>
              </a:rPr>
              <a:t>Norman Vincent, 1898-1993)</a:t>
            </a:r>
          </a:p>
        </p:txBody>
      </p:sp>
      <p:sp>
        <p:nvSpPr>
          <p:cNvPr id="11" name="Flowchart: Process 10"/>
          <p:cNvSpPr/>
          <p:nvPr/>
        </p:nvSpPr>
        <p:spPr>
          <a:xfrm>
            <a:off x="6324600" y="42291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Yan (Family : China)</a:t>
            </a:r>
          </a:p>
        </p:txBody>
      </p:sp>
      <p:sp>
        <p:nvSpPr>
          <p:cNvPr id="12" name="Flowchart: Process 11"/>
          <p:cNvSpPr/>
          <p:nvPr/>
        </p:nvSpPr>
        <p:spPr>
          <a:xfrm>
            <a:off x="7391400" y="4686300"/>
            <a:ext cx="1524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Yan (Family : Philippines)</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800" y="381000"/>
            <a:ext cx="8229600" cy="1143000"/>
          </a:xfrm>
          <a:prstGeom prst="rect">
            <a:avLst/>
          </a:prstGeom>
        </p:spPr>
        <p:txBody>
          <a:bodyPr/>
          <a:lstStyle/>
          <a:p>
            <a:pPr eaLnBrk="1" fontAlgn="auto" hangingPunct="1">
              <a:spcAft>
                <a:spcPts val="0"/>
              </a:spcAft>
              <a:defRPr/>
            </a:pPr>
            <a:r>
              <a:rPr lang="en-US" sz="4400">
                <a:latin typeface="+mj-lt"/>
                <a:ea typeface="+mj-ea"/>
                <a:cs typeface="+mj-cs"/>
              </a:rPr>
              <a:t>FRBR Relationships (Gps 1-2)</a:t>
            </a:r>
            <a:endParaRPr lang="en-US" sz="4400" dirty="0">
              <a:latin typeface="+mj-lt"/>
              <a:ea typeface="+mj-ea"/>
              <a:cs typeface="+mj-cs"/>
            </a:endParaRPr>
          </a:p>
        </p:txBody>
      </p:sp>
      <p:sp>
        <p:nvSpPr>
          <p:cNvPr id="5" name="TextBox 4"/>
          <p:cNvSpPr txBox="1"/>
          <p:nvPr/>
        </p:nvSpPr>
        <p:spPr>
          <a:xfrm>
            <a:off x="762000" y="1716088"/>
            <a:ext cx="2743200" cy="646112"/>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Work</a:t>
            </a:r>
            <a:r>
              <a:rPr lang="en-US"/>
              <a:t>: </a:t>
            </a:r>
            <a:r>
              <a:rPr lang="en-US" i="1"/>
              <a:t>Gone with the wind</a:t>
            </a:r>
            <a:endParaRPr lang="en-US" dirty="0"/>
          </a:p>
        </p:txBody>
      </p:sp>
      <p:sp>
        <p:nvSpPr>
          <p:cNvPr id="6" name="TextBox 5"/>
          <p:cNvSpPr txBox="1"/>
          <p:nvPr/>
        </p:nvSpPr>
        <p:spPr>
          <a:xfrm>
            <a:off x="304800" y="5145088"/>
            <a:ext cx="2743200" cy="646112"/>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Person</a:t>
            </a:r>
            <a:r>
              <a:rPr lang="en-US"/>
              <a:t>: Martin Beheim-Schwarzbach</a:t>
            </a:r>
            <a:endParaRPr lang="en-US" dirty="0"/>
          </a:p>
        </p:txBody>
      </p:sp>
      <p:sp>
        <p:nvSpPr>
          <p:cNvPr id="8" name="TextBox 7"/>
          <p:cNvSpPr txBox="1"/>
          <p:nvPr/>
        </p:nvSpPr>
        <p:spPr>
          <a:xfrm>
            <a:off x="6019800" y="1752600"/>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Person</a:t>
            </a:r>
            <a:r>
              <a:rPr lang="en-US"/>
              <a:t>: </a:t>
            </a:r>
            <a:r>
              <a:rPr lang="en-US" i="1"/>
              <a:t>Margaret Mitchell</a:t>
            </a:r>
            <a:endParaRPr lang="en-US" dirty="0"/>
          </a:p>
        </p:txBody>
      </p:sp>
      <p:sp>
        <p:nvSpPr>
          <p:cNvPr id="9" name="TextBox 8"/>
          <p:cNvSpPr txBox="1"/>
          <p:nvPr/>
        </p:nvSpPr>
        <p:spPr>
          <a:xfrm>
            <a:off x="5715000" y="3429000"/>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Expression</a:t>
            </a:r>
            <a:r>
              <a:rPr lang="en-US"/>
              <a:t>: </a:t>
            </a:r>
            <a:r>
              <a:rPr lang="en-US" i="1"/>
              <a:t>1st German expression</a:t>
            </a:r>
            <a:endParaRPr lang="en-US" dirty="0"/>
          </a:p>
        </p:txBody>
      </p:sp>
      <p:sp>
        <p:nvSpPr>
          <p:cNvPr id="10" name="TextBox 9"/>
          <p:cNvSpPr txBox="1"/>
          <p:nvPr/>
        </p:nvSpPr>
        <p:spPr>
          <a:xfrm>
            <a:off x="152400" y="3581400"/>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Expression</a:t>
            </a:r>
            <a:r>
              <a:rPr lang="en-US"/>
              <a:t>: </a:t>
            </a:r>
            <a:r>
              <a:rPr lang="en-US" i="1"/>
              <a:t>1st English Expression</a:t>
            </a:r>
            <a:endParaRPr lang="en-US" dirty="0"/>
          </a:p>
        </p:txBody>
      </p:sp>
      <p:cxnSp>
        <p:nvCxnSpPr>
          <p:cNvPr id="33" name="Straight Connector 32"/>
          <p:cNvCxnSpPr>
            <a:stCxn id="17426" idx="3"/>
            <a:endCxn id="8" idx="1"/>
          </p:cNvCxnSpPr>
          <p:nvPr/>
        </p:nvCxnSpPr>
        <p:spPr>
          <a:xfrm>
            <a:off x="5715000" y="1981200"/>
            <a:ext cx="304800" cy="95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17" name="AutoShape 36"/>
          <p:cNvSpPr>
            <a:spLocks noChangeArrowheads="1"/>
          </p:cNvSpPr>
          <p:nvPr/>
        </p:nvSpPr>
        <p:spPr bwMode="auto">
          <a:xfrm>
            <a:off x="1143000" y="2667000"/>
            <a:ext cx="25908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200">
                <a:cs typeface="Times New Roman" pitchFamily="18" charset="0"/>
              </a:rPr>
              <a:t>realized through</a:t>
            </a:r>
            <a:endParaRPr lang="en-US" sz="1200"/>
          </a:p>
        </p:txBody>
      </p:sp>
      <p:cxnSp>
        <p:nvCxnSpPr>
          <p:cNvPr id="40" name="Straight Connector 39"/>
          <p:cNvCxnSpPr>
            <a:stCxn id="5" idx="2"/>
            <a:endCxn id="17417" idx="0"/>
          </p:cNvCxnSpPr>
          <p:nvPr/>
        </p:nvCxnSpPr>
        <p:spPr>
          <a:xfrm rot="16200000" flipH="1">
            <a:off x="2133600" y="2362200"/>
            <a:ext cx="304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7417" idx="2"/>
            <a:endCxn id="10" idx="0"/>
          </p:cNvCxnSpPr>
          <p:nvPr/>
        </p:nvCxnSpPr>
        <p:spPr>
          <a:xfrm rot="5400000">
            <a:off x="1761331" y="2904332"/>
            <a:ext cx="439737" cy="914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7424" idx="3"/>
            <a:endCxn id="9" idx="1"/>
          </p:cNvCxnSpPr>
          <p:nvPr/>
        </p:nvCxnSpPr>
        <p:spPr>
          <a:xfrm flipV="1">
            <a:off x="5448300" y="3752850"/>
            <a:ext cx="26670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1" name="AutoShape 47"/>
          <p:cNvSpPr>
            <a:spLocks noChangeArrowheads="1"/>
          </p:cNvSpPr>
          <p:nvPr/>
        </p:nvSpPr>
        <p:spPr bwMode="auto">
          <a:xfrm>
            <a:off x="3505200" y="5087938"/>
            <a:ext cx="2476500" cy="4746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translated by</a:t>
            </a:r>
            <a:endParaRPr lang="en-US" sz="1400"/>
          </a:p>
        </p:txBody>
      </p:sp>
      <p:cxnSp>
        <p:nvCxnSpPr>
          <p:cNvPr id="52" name="Straight Connector 51"/>
          <p:cNvCxnSpPr>
            <a:stCxn id="9" idx="2"/>
            <a:endCxn id="17421" idx="3"/>
          </p:cNvCxnSpPr>
          <p:nvPr/>
        </p:nvCxnSpPr>
        <p:spPr>
          <a:xfrm rot="5400000">
            <a:off x="5909469" y="4147344"/>
            <a:ext cx="1249362" cy="1104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7421" idx="1"/>
            <a:endCxn id="6" idx="3"/>
          </p:cNvCxnSpPr>
          <p:nvPr/>
        </p:nvCxnSpPr>
        <p:spPr>
          <a:xfrm rot="10800000" flipV="1">
            <a:off x="3048000" y="5324475"/>
            <a:ext cx="457200" cy="144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4" name="AutoShape 47"/>
          <p:cNvSpPr>
            <a:spLocks noChangeArrowheads="1"/>
          </p:cNvSpPr>
          <p:nvPr/>
        </p:nvSpPr>
        <p:spPr bwMode="auto">
          <a:xfrm>
            <a:off x="3200400" y="3771900"/>
            <a:ext cx="2247900" cy="8763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translation</a:t>
            </a:r>
            <a:endParaRPr lang="en-US" sz="1400"/>
          </a:p>
        </p:txBody>
      </p:sp>
      <p:cxnSp>
        <p:nvCxnSpPr>
          <p:cNvPr id="81" name="Straight Connector 80"/>
          <p:cNvCxnSpPr>
            <a:stCxn id="10" idx="3"/>
            <a:endCxn id="17424" idx="1"/>
          </p:cNvCxnSpPr>
          <p:nvPr/>
        </p:nvCxnSpPr>
        <p:spPr>
          <a:xfrm>
            <a:off x="2895600" y="3905250"/>
            <a:ext cx="304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6" name="AutoShape 47"/>
          <p:cNvSpPr>
            <a:spLocks noChangeArrowheads="1"/>
          </p:cNvSpPr>
          <p:nvPr/>
        </p:nvSpPr>
        <p:spPr bwMode="auto">
          <a:xfrm>
            <a:off x="3886200" y="1600200"/>
            <a:ext cx="18288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17427" name="Straight Connector 38"/>
          <p:cNvCxnSpPr>
            <a:cxnSpLocks noChangeShapeType="1"/>
            <a:stCxn id="17426" idx="1"/>
            <a:endCxn id="5" idx="3"/>
          </p:cNvCxnSpPr>
          <p:nvPr/>
        </p:nvCxnSpPr>
        <p:spPr bwMode="auto">
          <a:xfrm rot="10800000" flipV="1">
            <a:off x="3505200" y="1981200"/>
            <a:ext cx="381000" cy="57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7428" name="Straight Connector 43"/>
          <p:cNvCxnSpPr>
            <a:cxnSpLocks noChangeShapeType="1"/>
            <a:stCxn id="17417" idx="2"/>
            <a:endCxn id="9" idx="1"/>
          </p:cNvCxnSpPr>
          <p:nvPr/>
        </p:nvCxnSpPr>
        <p:spPr bwMode="auto">
          <a:xfrm rot="16200000" flipH="1">
            <a:off x="3771106" y="1808957"/>
            <a:ext cx="611187" cy="3276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965022B5-3F38-4037-8037-C41A582DFD3B}"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t>FRBR Entities</a:t>
            </a:r>
          </a:p>
        </p:txBody>
      </p:sp>
      <p:sp>
        <p:nvSpPr>
          <p:cNvPr id="18435" name="Content Placeholder 2"/>
          <p:cNvSpPr>
            <a:spLocks noGrp="1"/>
          </p:cNvSpPr>
          <p:nvPr>
            <p:ph idx="1"/>
          </p:nvPr>
        </p:nvSpPr>
        <p:spPr/>
        <p:txBody>
          <a:bodyPr/>
          <a:lstStyle/>
          <a:p>
            <a:pPr eaLnBrk="1" hangingPunct="1"/>
            <a:r>
              <a:rPr lang="en-US" sz="3600" smtClean="0"/>
              <a:t>Group 3: entities that can be subjects of works</a:t>
            </a:r>
          </a:p>
          <a:p>
            <a:pPr lvl="1" eaLnBrk="1" hangingPunct="1"/>
            <a:r>
              <a:rPr lang="en-US" sz="3200" smtClean="0"/>
              <a:t>Any group 1 or group 2 entity, and</a:t>
            </a:r>
          </a:p>
          <a:p>
            <a:pPr lvl="1" eaLnBrk="1" hangingPunct="1"/>
            <a:r>
              <a:rPr lang="en-US" sz="3200" smtClean="0"/>
              <a:t>Concept</a:t>
            </a:r>
          </a:p>
          <a:p>
            <a:pPr lvl="1" eaLnBrk="1" hangingPunct="1"/>
            <a:r>
              <a:rPr lang="en-US" sz="3200" smtClean="0"/>
              <a:t>Object</a:t>
            </a:r>
          </a:p>
          <a:p>
            <a:pPr lvl="1" eaLnBrk="1" hangingPunct="1"/>
            <a:r>
              <a:rPr lang="en-US" sz="3200" smtClean="0"/>
              <a:t>Event</a:t>
            </a:r>
          </a:p>
          <a:p>
            <a:pPr lvl="1" eaLnBrk="1" hangingPunct="1"/>
            <a:r>
              <a:rPr lang="en-US" sz="3200" smtClean="0"/>
              <a:t>Place</a:t>
            </a:r>
          </a:p>
        </p:txBody>
      </p:sp>
      <p:sp>
        <p:nvSpPr>
          <p:cNvPr id="19460" name="Slide Number Placeholder 4"/>
          <p:cNvSpPr>
            <a:spLocks noGrp="1"/>
          </p:cNvSpPr>
          <p:nvPr>
            <p:ph type="sldNum" sz="quarter" idx="12"/>
          </p:nvPr>
        </p:nvSpPr>
        <p:spPr>
          <a:xfrm>
            <a:off x="457200" y="6245225"/>
            <a:ext cx="2133600" cy="476250"/>
          </a:xfrm>
        </p:spPr>
        <p:txBody>
          <a:bodyPr/>
          <a:lstStyle/>
          <a:p>
            <a:pPr algn="l">
              <a:defRPr/>
            </a:pPr>
            <a:fld id="{E9331E00-663D-48B1-BEBB-725AF76B69E3}" type="slidenum">
              <a:rPr lang="en-US" smtClean="0"/>
              <a:pPr algn="l">
                <a:defRPr/>
              </a:pPr>
              <a:t>17</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FRBR Entities</a:t>
            </a:r>
          </a:p>
        </p:txBody>
      </p:sp>
      <p:sp>
        <p:nvSpPr>
          <p:cNvPr id="19459" name="Content Placeholder 2"/>
          <p:cNvSpPr>
            <a:spLocks noGrp="1"/>
          </p:cNvSpPr>
          <p:nvPr>
            <p:ph idx="1"/>
          </p:nvPr>
        </p:nvSpPr>
        <p:spPr/>
        <p:txBody>
          <a:bodyPr/>
          <a:lstStyle/>
          <a:p>
            <a:r>
              <a:rPr lang="en-US" smtClean="0"/>
              <a:t>Group 3 (subjects)</a:t>
            </a:r>
          </a:p>
          <a:p>
            <a:pPr lvl="1"/>
            <a:r>
              <a:rPr lang="en-US" smtClean="0"/>
              <a:t>All entities in Groups 1 and 2 </a:t>
            </a:r>
          </a:p>
          <a:p>
            <a:pPr lvl="1">
              <a:buFont typeface="Wingdings" pitchFamily="2" charset="2"/>
              <a:buNone/>
            </a:pPr>
            <a:r>
              <a:rPr lang="en-US" smtClean="0"/>
              <a:t>+</a:t>
            </a:r>
          </a:p>
          <a:p>
            <a:pPr lvl="1"/>
            <a:r>
              <a:rPr lang="en-US" smtClean="0"/>
              <a:t>Concept</a:t>
            </a:r>
          </a:p>
          <a:p>
            <a:pPr lvl="1"/>
            <a:r>
              <a:rPr lang="en-US" smtClean="0"/>
              <a:t>Object</a:t>
            </a:r>
          </a:p>
          <a:p>
            <a:pPr lvl="1"/>
            <a:r>
              <a:rPr lang="en-US" smtClean="0"/>
              <a:t>Event</a:t>
            </a:r>
          </a:p>
          <a:p>
            <a:pPr lvl="1"/>
            <a:r>
              <a:rPr lang="en-US" smtClean="0"/>
              <a:t>Place</a:t>
            </a:r>
          </a:p>
          <a:p>
            <a:pPr lvl="1"/>
            <a:endParaRPr lang="en-US" smtClean="0"/>
          </a:p>
        </p:txBody>
      </p:sp>
      <p:sp>
        <p:nvSpPr>
          <p:cNvPr id="4" name="Flowchart: Process 3"/>
          <p:cNvSpPr/>
          <p:nvPr/>
        </p:nvSpPr>
        <p:spPr>
          <a:xfrm>
            <a:off x="2743200" y="31242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Stone age</a:t>
            </a:r>
          </a:p>
        </p:txBody>
      </p:sp>
      <p:sp>
        <p:nvSpPr>
          <p:cNvPr id="7" name="Flowchart: Process 6"/>
          <p:cNvSpPr/>
          <p:nvPr/>
        </p:nvSpPr>
        <p:spPr>
          <a:xfrm>
            <a:off x="4572000" y="31242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French language</a:t>
            </a:r>
          </a:p>
        </p:txBody>
      </p:sp>
      <p:sp>
        <p:nvSpPr>
          <p:cNvPr id="8" name="Flowchart: Process 7"/>
          <p:cNvSpPr/>
          <p:nvPr/>
        </p:nvSpPr>
        <p:spPr>
          <a:xfrm>
            <a:off x="2743200" y="36576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Granite</a:t>
            </a:r>
          </a:p>
        </p:txBody>
      </p:sp>
      <p:sp>
        <p:nvSpPr>
          <p:cNvPr id="9" name="Flowchart: Process 8"/>
          <p:cNvSpPr/>
          <p:nvPr/>
        </p:nvSpPr>
        <p:spPr>
          <a:xfrm>
            <a:off x="4686300" y="36576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Horses</a:t>
            </a:r>
          </a:p>
        </p:txBody>
      </p:sp>
      <p:sp>
        <p:nvSpPr>
          <p:cNvPr id="10" name="Flowchart: Process 9"/>
          <p:cNvSpPr/>
          <p:nvPr/>
        </p:nvSpPr>
        <p:spPr>
          <a:xfrm>
            <a:off x="2743200" y="4191000"/>
            <a:ext cx="19050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Vesuvius (Italy)—Eruption, 79</a:t>
            </a:r>
          </a:p>
        </p:txBody>
      </p:sp>
      <p:sp>
        <p:nvSpPr>
          <p:cNvPr id="11" name="Flowchart: Process 10"/>
          <p:cNvSpPr/>
          <p:nvPr/>
        </p:nvSpPr>
        <p:spPr>
          <a:xfrm>
            <a:off x="5105400" y="4191000"/>
            <a:ext cx="29718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Olympic Games (29th : 2008 : Beijing, China)</a:t>
            </a:r>
          </a:p>
        </p:txBody>
      </p:sp>
      <p:sp>
        <p:nvSpPr>
          <p:cNvPr id="13" name="Flowchart: Process 12"/>
          <p:cNvSpPr/>
          <p:nvPr/>
        </p:nvSpPr>
        <p:spPr>
          <a:xfrm>
            <a:off x="2743200" y="4724400"/>
            <a:ext cx="1295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Salt Lake City (Utah)</a:t>
            </a:r>
          </a:p>
        </p:txBody>
      </p:sp>
      <p:sp>
        <p:nvSpPr>
          <p:cNvPr id="14" name="Flowchart: Process 13"/>
          <p:cNvSpPr/>
          <p:nvPr/>
        </p:nvSpPr>
        <p:spPr>
          <a:xfrm>
            <a:off x="4610100" y="4724400"/>
            <a:ext cx="2819400" cy="457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Timpanogos, Mount (Utah)</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28600"/>
            <a:ext cx="8229600" cy="1371600"/>
          </a:xfrm>
        </p:spPr>
        <p:txBody>
          <a:bodyPr/>
          <a:lstStyle/>
          <a:p>
            <a:r>
              <a:rPr lang="en-US" smtClean="0"/>
              <a:t>FRBR Group 3 Relationships</a:t>
            </a:r>
          </a:p>
        </p:txBody>
      </p:sp>
      <p:sp>
        <p:nvSpPr>
          <p:cNvPr id="20483" name="AutoShape 47"/>
          <p:cNvSpPr>
            <a:spLocks noChangeArrowheads="1"/>
          </p:cNvSpPr>
          <p:nvPr/>
        </p:nvSpPr>
        <p:spPr bwMode="auto">
          <a:xfrm>
            <a:off x="4267200" y="25146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6" name="Flowchart: Process 5"/>
          <p:cNvSpPr/>
          <p:nvPr/>
        </p:nvSpPr>
        <p:spPr>
          <a:xfrm>
            <a:off x="2514600" y="1447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7" name="Flowchart: Process 6"/>
          <p:cNvSpPr/>
          <p:nvPr/>
        </p:nvSpPr>
        <p:spPr>
          <a:xfrm>
            <a:off x="381000" y="3505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 Margaret Mitchell</a:t>
            </a:r>
          </a:p>
        </p:txBody>
      </p:sp>
      <p:sp>
        <p:nvSpPr>
          <p:cNvPr id="20486" name="AutoShape 47"/>
          <p:cNvSpPr>
            <a:spLocks noChangeArrowheads="1"/>
          </p:cNvSpPr>
          <p:nvPr/>
        </p:nvSpPr>
        <p:spPr bwMode="auto">
          <a:xfrm>
            <a:off x="762000" y="25527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10" name="Straight Connector 9"/>
          <p:cNvCxnSpPr>
            <a:stCxn id="6" idx="1"/>
            <a:endCxn id="20486" idx="0"/>
          </p:cNvCxnSpPr>
          <p:nvPr/>
        </p:nvCxnSpPr>
        <p:spPr>
          <a:xfrm rot="10800000" flipV="1">
            <a:off x="1885950" y="1752600"/>
            <a:ext cx="628650" cy="800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20486" idx="2"/>
            <a:endCxn id="7" idx="0"/>
          </p:cNvCxnSpPr>
          <p:nvPr/>
        </p:nvCxnSpPr>
        <p:spPr>
          <a:xfrm rot="5400000">
            <a:off x="1476375" y="3095625"/>
            <a:ext cx="342900" cy="4762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6" idx="2"/>
            <a:endCxn id="20483" idx="1"/>
          </p:cNvCxnSpPr>
          <p:nvPr/>
        </p:nvCxnSpPr>
        <p:spPr>
          <a:xfrm rot="16200000" flipH="1">
            <a:off x="3295650" y="1924050"/>
            <a:ext cx="838200" cy="1104900"/>
          </a:xfrm>
          <a:prstGeom prst="line">
            <a:avLst/>
          </a:prstGeom>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6210300" y="17526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Concept: Georgia—History—Civil War, 1861-1865—Fiction</a:t>
            </a:r>
          </a:p>
        </p:txBody>
      </p:sp>
      <p:sp>
        <p:nvSpPr>
          <p:cNvPr id="19" name="Flowchart: Process 18"/>
          <p:cNvSpPr/>
          <p:nvPr/>
        </p:nvSpPr>
        <p:spPr>
          <a:xfrm>
            <a:off x="6134100" y="32766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Person: </a:t>
            </a:r>
            <a:r>
              <a:rPr lang="en-US" sz="1400" dirty="0">
                <a:solidFill>
                  <a:schemeClr val="tx1"/>
                </a:solidFill>
              </a:rPr>
              <a:t>O'Hara, </a:t>
            </a:r>
            <a:r>
              <a:rPr lang="en-US" sz="1400">
                <a:solidFill>
                  <a:schemeClr val="tx1"/>
                </a:solidFill>
              </a:rPr>
              <a:t>Scarlett —Fiction</a:t>
            </a:r>
            <a:endParaRPr lang="en-US" sz="1400" dirty="0">
              <a:solidFill>
                <a:schemeClr val="tx1"/>
              </a:solidFill>
            </a:endParaRPr>
          </a:p>
        </p:txBody>
      </p:sp>
      <p:sp>
        <p:nvSpPr>
          <p:cNvPr id="20" name="Flowchart: Process 19"/>
          <p:cNvSpPr/>
          <p:nvPr/>
        </p:nvSpPr>
        <p:spPr>
          <a:xfrm>
            <a:off x="5029200" y="52197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Concept: </a:t>
            </a:r>
            <a:r>
              <a:rPr lang="en-US" sz="1400">
                <a:solidFill>
                  <a:schemeClr val="tx1"/>
                </a:solidFill>
              </a:rPr>
              <a:t>Historical fiction</a:t>
            </a:r>
            <a:endParaRPr lang="en-US" sz="1400" dirty="0">
              <a:solidFill>
                <a:schemeClr val="tx1"/>
              </a:solidFill>
            </a:endParaRPr>
          </a:p>
        </p:txBody>
      </p:sp>
      <p:sp>
        <p:nvSpPr>
          <p:cNvPr id="21" name="Flowchart: Process 20"/>
          <p:cNvSpPr/>
          <p:nvPr/>
        </p:nvSpPr>
        <p:spPr>
          <a:xfrm>
            <a:off x="1905000" y="5105400"/>
            <a:ext cx="25527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Concept: </a:t>
            </a:r>
            <a:r>
              <a:rPr lang="en-US" sz="1400">
                <a:solidFill>
                  <a:schemeClr val="tx1"/>
                </a:solidFill>
              </a:rPr>
              <a:t>War stories</a:t>
            </a:r>
            <a:endParaRPr lang="en-US" sz="1400" dirty="0">
              <a:solidFill>
                <a:schemeClr val="tx1"/>
              </a:solidFill>
            </a:endParaRPr>
          </a:p>
        </p:txBody>
      </p:sp>
      <p:cxnSp>
        <p:nvCxnSpPr>
          <p:cNvPr id="23" name="Straight Connector 22"/>
          <p:cNvCxnSpPr>
            <a:stCxn id="20483" idx="3"/>
            <a:endCxn id="18" idx="2"/>
          </p:cNvCxnSpPr>
          <p:nvPr/>
        </p:nvCxnSpPr>
        <p:spPr>
          <a:xfrm flipV="1">
            <a:off x="6515100" y="2362200"/>
            <a:ext cx="97155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0483" idx="3"/>
            <a:endCxn id="19" idx="0"/>
          </p:cNvCxnSpPr>
          <p:nvPr/>
        </p:nvCxnSpPr>
        <p:spPr>
          <a:xfrm>
            <a:off x="6515100" y="2895600"/>
            <a:ext cx="895350"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20496" name="AutoShape 47"/>
          <p:cNvSpPr>
            <a:spLocks noChangeArrowheads="1"/>
          </p:cNvSpPr>
          <p:nvPr/>
        </p:nvSpPr>
        <p:spPr bwMode="auto">
          <a:xfrm>
            <a:off x="3009900" y="37338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genre</a:t>
            </a:r>
            <a:endParaRPr lang="en-US" sz="1400"/>
          </a:p>
        </p:txBody>
      </p:sp>
      <p:cxnSp>
        <p:nvCxnSpPr>
          <p:cNvPr id="29" name="Straight Connector 28"/>
          <p:cNvCxnSpPr>
            <a:stCxn id="6" idx="2"/>
            <a:endCxn id="20496" idx="0"/>
          </p:cNvCxnSpPr>
          <p:nvPr/>
        </p:nvCxnSpPr>
        <p:spPr>
          <a:xfrm rot="16200000" flipH="1">
            <a:off x="2809875" y="2409825"/>
            <a:ext cx="1676400" cy="9715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0496" idx="2"/>
            <a:endCxn id="20" idx="0"/>
          </p:cNvCxnSpPr>
          <p:nvPr/>
        </p:nvCxnSpPr>
        <p:spPr>
          <a:xfrm rot="16200000" flipH="1">
            <a:off x="4781550" y="3695700"/>
            <a:ext cx="876300" cy="2171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0496" idx="2"/>
            <a:endCxn id="21" idx="0"/>
          </p:cNvCxnSpPr>
          <p:nvPr/>
        </p:nvCxnSpPr>
        <p:spPr>
          <a:xfrm rot="5400000">
            <a:off x="3276600" y="4248150"/>
            <a:ext cx="762000" cy="952500"/>
          </a:xfrm>
          <a:prstGeom prst="line">
            <a:avLst/>
          </a:prstGeom>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FRBR</a:t>
            </a:r>
          </a:p>
        </p:txBody>
      </p:sp>
      <p:pic>
        <p:nvPicPr>
          <p:cNvPr id="3075" name="Picture 4" descr="frbr low"/>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533400" y="1143000"/>
            <a:ext cx="3352800" cy="4729163"/>
          </a:xfrm>
          <a:ln>
            <a:solidFill>
              <a:schemeClr val="tx1"/>
            </a:solidFill>
            <a:miter lim="800000"/>
            <a:headEnd/>
            <a:tailEnd/>
          </a:ln>
        </p:spPr>
      </p:pic>
      <p:sp>
        <p:nvSpPr>
          <p:cNvPr id="3076" name="Rectangle 4"/>
          <p:cNvSpPr>
            <a:spLocks noChangeArrowheads="1"/>
          </p:cNvSpPr>
          <p:nvPr/>
        </p:nvSpPr>
        <p:spPr bwMode="auto">
          <a:xfrm>
            <a:off x="4267200" y="1595438"/>
            <a:ext cx="38465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t>Text available in print or at:</a:t>
            </a:r>
          </a:p>
        </p:txBody>
      </p:sp>
      <p:sp>
        <p:nvSpPr>
          <p:cNvPr id="3077" name="Rectangle 5"/>
          <p:cNvSpPr>
            <a:spLocks noChangeArrowheads="1"/>
          </p:cNvSpPr>
          <p:nvPr/>
        </p:nvSpPr>
        <p:spPr bwMode="auto">
          <a:xfrm>
            <a:off x="4267200" y="2590800"/>
            <a:ext cx="46482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a:hlinkClick r:id="rId4"/>
              </a:rPr>
              <a:t>http://www.ifla.org/en/ publications/functional-requirements-for-bibliographic-records</a:t>
            </a:r>
            <a:endParaRPr lang="en-US" sz="320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FRBR/RDA Attributes</a:t>
            </a:r>
          </a:p>
        </p:txBody>
      </p:sp>
      <p:sp>
        <p:nvSpPr>
          <p:cNvPr id="21507" name="Content Placeholder 2"/>
          <p:cNvSpPr>
            <a:spLocks noGrp="1"/>
          </p:cNvSpPr>
          <p:nvPr>
            <p:ph idx="1"/>
          </p:nvPr>
        </p:nvSpPr>
        <p:spPr/>
        <p:txBody>
          <a:bodyPr/>
          <a:lstStyle/>
          <a:p>
            <a:endParaRPr lang="en-US" smtClean="0"/>
          </a:p>
          <a:p>
            <a:r>
              <a:rPr lang="en-US" smtClean="0"/>
              <a:t>FRBR, a </a:t>
            </a:r>
            <a:r>
              <a:rPr lang="en-US" i="1" smtClean="0"/>
              <a:t>model</a:t>
            </a:r>
            <a:r>
              <a:rPr lang="en-US" smtClean="0"/>
              <a:t>, defines attributes, but does not tell us how to record the data</a:t>
            </a:r>
          </a:p>
          <a:p>
            <a:r>
              <a:rPr lang="en-US" smtClean="0"/>
              <a:t>RDA, a </a:t>
            </a:r>
            <a:r>
              <a:rPr lang="en-US" i="1" smtClean="0"/>
              <a:t>cataloging code</a:t>
            </a:r>
            <a:r>
              <a:rPr lang="en-US" smtClean="0"/>
              <a:t>, defines attributes and does tell us how to record the data</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Please log in to RDA</a:t>
            </a:r>
          </a:p>
        </p:txBody>
      </p:sp>
      <p:sp>
        <p:nvSpPr>
          <p:cNvPr id="22531" name="Content Placeholder 2"/>
          <p:cNvSpPr>
            <a:spLocks noGrp="1"/>
          </p:cNvSpPr>
          <p:nvPr>
            <p:ph idx="1"/>
          </p:nvPr>
        </p:nvSpPr>
        <p:spPr/>
        <p:txBody>
          <a:bodyPr/>
          <a:lstStyle/>
          <a:p>
            <a:endParaRPr lang="en-US" smtClean="0"/>
          </a:p>
          <a:p>
            <a:r>
              <a:rPr lang="en-US" smtClean="0"/>
              <a:t>Las Vegas Workshop: Please feel free to sign up later for a month’s free access so you can practice (see handout)</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smtClean="0"/>
          </a:p>
        </p:txBody>
      </p:sp>
      <p:sp>
        <p:nvSpPr>
          <p:cNvPr id="23555" name="TextBox 4"/>
          <p:cNvSpPr txBox="1">
            <a:spLocks noChangeArrowheads="1"/>
          </p:cNvSpPr>
          <p:nvPr/>
        </p:nvSpPr>
        <p:spPr bwMode="auto">
          <a:xfrm>
            <a:off x="304800" y="2286000"/>
            <a:ext cx="47244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4400"/>
              <a:t>Attributes of Person in RDA</a:t>
            </a:r>
          </a:p>
        </p:txBody>
      </p:sp>
      <p:pic>
        <p:nvPicPr>
          <p:cNvPr id="23556"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4800600" y="76200"/>
            <a:ext cx="2590800" cy="6650038"/>
          </a:xfrm>
          <a:noFill/>
          <a:ln>
            <a:solidFill>
              <a:schemeClr val="tx1"/>
            </a:solidFill>
            <a:miter lim="800000"/>
            <a:headEnd/>
            <a:tailEnd/>
          </a:ln>
        </p:spPr>
      </p:pic>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Person Entity Attributes</a:t>
            </a:r>
          </a:p>
        </p:txBody>
      </p:sp>
      <p:sp>
        <p:nvSpPr>
          <p:cNvPr id="4" name="Content Placeholder 3"/>
          <p:cNvSpPr>
            <a:spLocks noGrp="1"/>
          </p:cNvSpPr>
          <p:nvPr>
            <p:ph idx="1"/>
          </p:nvPr>
        </p:nvSpPr>
        <p:spPr>
          <a:xfrm>
            <a:off x="228600" y="1219200"/>
            <a:ext cx="24384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buFont typeface="Wingdings" pitchFamily="2" charset="2"/>
              <a:buNone/>
              <a:defRPr/>
            </a:pPr>
            <a:r>
              <a:rPr lang="en-US" sz="1400" smtClean="0">
                <a:solidFill>
                  <a:schemeClr val="tx1"/>
                </a:solidFill>
              </a:rPr>
              <a:t>Person (Margaret Mitchell)</a:t>
            </a:r>
            <a:endParaRPr lang="en-US" sz="1400" dirty="0">
              <a:solidFill>
                <a:schemeClr val="tx1"/>
              </a:solidFill>
            </a:endParaRPr>
          </a:p>
        </p:txBody>
      </p:sp>
      <p:sp>
        <p:nvSpPr>
          <p:cNvPr id="24580" name="Oval 33"/>
          <p:cNvSpPr>
            <a:spLocks noChangeArrowheads="1"/>
          </p:cNvSpPr>
          <p:nvPr/>
        </p:nvSpPr>
        <p:spPr bwMode="auto">
          <a:xfrm>
            <a:off x="1981200" y="1676400"/>
            <a:ext cx="6934200" cy="549275"/>
          </a:xfrm>
          <a:prstGeom prst="ellipse">
            <a:avLst/>
          </a:prstGeom>
          <a:solidFill>
            <a:srgbClr val="CCFFCC"/>
          </a:solidFill>
          <a:ln w="9525">
            <a:solidFill>
              <a:srgbClr val="000000"/>
            </a:solidFill>
            <a:round/>
            <a:headEnd/>
            <a:tailEnd/>
          </a:ln>
        </p:spPr>
        <p:txBody>
          <a:bodyPr/>
          <a:lstStyle/>
          <a:p>
            <a:pPr algn="ctr"/>
            <a:r>
              <a:rPr lang="en-US"/>
              <a:t>Preferred name: Mitchell, Margaret</a:t>
            </a:r>
          </a:p>
        </p:txBody>
      </p:sp>
      <p:sp>
        <p:nvSpPr>
          <p:cNvPr id="24581" name="Oval 33"/>
          <p:cNvSpPr>
            <a:spLocks noChangeArrowheads="1"/>
          </p:cNvSpPr>
          <p:nvPr/>
        </p:nvSpPr>
        <p:spPr bwMode="auto">
          <a:xfrm>
            <a:off x="1981200" y="2879725"/>
            <a:ext cx="6934200" cy="549275"/>
          </a:xfrm>
          <a:prstGeom prst="ellipse">
            <a:avLst/>
          </a:prstGeom>
          <a:solidFill>
            <a:srgbClr val="CCFFCC"/>
          </a:solidFill>
          <a:ln w="9525">
            <a:solidFill>
              <a:srgbClr val="000000"/>
            </a:solidFill>
            <a:round/>
            <a:headEnd/>
            <a:tailEnd/>
          </a:ln>
        </p:spPr>
        <p:txBody>
          <a:bodyPr/>
          <a:lstStyle/>
          <a:p>
            <a:pPr algn="ctr"/>
            <a:r>
              <a:rPr lang="en-US"/>
              <a:t>Variant name: Marsh, John Robert, Mrs. </a:t>
            </a:r>
          </a:p>
        </p:txBody>
      </p:sp>
      <p:sp>
        <p:nvSpPr>
          <p:cNvPr id="24582" name="Oval 33"/>
          <p:cNvSpPr>
            <a:spLocks noChangeArrowheads="1"/>
          </p:cNvSpPr>
          <p:nvPr/>
        </p:nvSpPr>
        <p:spPr bwMode="auto">
          <a:xfrm>
            <a:off x="1981200" y="3489325"/>
            <a:ext cx="6934200" cy="549275"/>
          </a:xfrm>
          <a:prstGeom prst="ellipse">
            <a:avLst/>
          </a:prstGeom>
          <a:solidFill>
            <a:srgbClr val="CCFFCC"/>
          </a:solidFill>
          <a:ln w="9525">
            <a:solidFill>
              <a:srgbClr val="000000"/>
            </a:solidFill>
            <a:round/>
            <a:headEnd/>
            <a:tailEnd/>
          </a:ln>
        </p:spPr>
        <p:txBody>
          <a:bodyPr/>
          <a:lstStyle/>
          <a:p>
            <a:pPr algn="ctr"/>
            <a:r>
              <a:rPr lang="en-US"/>
              <a:t>Date of birth: 1900 November 8</a:t>
            </a:r>
          </a:p>
        </p:txBody>
      </p:sp>
      <p:sp>
        <p:nvSpPr>
          <p:cNvPr id="24583" name="Oval 33"/>
          <p:cNvSpPr>
            <a:spLocks noChangeArrowheads="1"/>
          </p:cNvSpPr>
          <p:nvPr/>
        </p:nvSpPr>
        <p:spPr bwMode="auto">
          <a:xfrm>
            <a:off x="1981200" y="4098925"/>
            <a:ext cx="6934200" cy="549275"/>
          </a:xfrm>
          <a:prstGeom prst="ellipse">
            <a:avLst/>
          </a:prstGeom>
          <a:solidFill>
            <a:srgbClr val="CCFFCC"/>
          </a:solidFill>
          <a:ln w="9525">
            <a:solidFill>
              <a:srgbClr val="000000"/>
            </a:solidFill>
            <a:round/>
            <a:headEnd/>
            <a:tailEnd/>
          </a:ln>
        </p:spPr>
        <p:txBody>
          <a:bodyPr/>
          <a:lstStyle/>
          <a:p>
            <a:pPr algn="ctr"/>
            <a:r>
              <a:rPr lang="en-US"/>
              <a:t>Date </a:t>
            </a:r>
            <a:r>
              <a:rPr lang="en-US" smtClean="0"/>
              <a:t>of </a:t>
            </a:r>
            <a:r>
              <a:rPr lang="en-US"/>
              <a:t>death: 1949 August 16</a:t>
            </a:r>
          </a:p>
        </p:txBody>
      </p:sp>
      <p:sp>
        <p:nvSpPr>
          <p:cNvPr id="24584" name="Oval 33"/>
          <p:cNvSpPr>
            <a:spLocks noChangeArrowheads="1"/>
          </p:cNvSpPr>
          <p:nvPr/>
        </p:nvSpPr>
        <p:spPr bwMode="auto">
          <a:xfrm>
            <a:off x="1981200" y="4708525"/>
            <a:ext cx="6934200" cy="549275"/>
          </a:xfrm>
          <a:prstGeom prst="ellipse">
            <a:avLst/>
          </a:prstGeom>
          <a:solidFill>
            <a:srgbClr val="CCFFCC"/>
          </a:solidFill>
          <a:ln w="9525">
            <a:solidFill>
              <a:srgbClr val="000000"/>
            </a:solidFill>
            <a:round/>
            <a:headEnd/>
            <a:tailEnd/>
          </a:ln>
        </p:spPr>
        <p:txBody>
          <a:bodyPr/>
          <a:lstStyle/>
          <a:p>
            <a:pPr algn="ctr"/>
            <a:r>
              <a:rPr lang="en-US"/>
              <a:t>Gender: female</a:t>
            </a:r>
          </a:p>
        </p:txBody>
      </p:sp>
      <p:sp>
        <p:nvSpPr>
          <p:cNvPr id="24585" name="Oval 33"/>
          <p:cNvSpPr>
            <a:spLocks noChangeArrowheads="1"/>
          </p:cNvSpPr>
          <p:nvPr/>
        </p:nvSpPr>
        <p:spPr bwMode="auto">
          <a:xfrm>
            <a:off x="1981200" y="5318125"/>
            <a:ext cx="6934200" cy="549275"/>
          </a:xfrm>
          <a:prstGeom prst="ellipse">
            <a:avLst/>
          </a:prstGeom>
          <a:solidFill>
            <a:srgbClr val="CCFFCC"/>
          </a:solidFill>
          <a:ln w="9525">
            <a:solidFill>
              <a:srgbClr val="000000"/>
            </a:solidFill>
            <a:round/>
            <a:headEnd/>
            <a:tailEnd/>
          </a:ln>
        </p:spPr>
        <p:txBody>
          <a:bodyPr/>
          <a:lstStyle/>
          <a:p>
            <a:pPr algn="ctr"/>
            <a:r>
              <a:rPr lang="en-US"/>
              <a:t>Place of birth: Atlanta, Ga.</a:t>
            </a:r>
          </a:p>
        </p:txBody>
      </p:sp>
      <p:sp>
        <p:nvSpPr>
          <p:cNvPr id="24586" name="Oval 33"/>
          <p:cNvSpPr>
            <a:spLocks noChangeArrowheads="1"/>
          </p:cNvSpPr>
          <p:nvPr/>
        </p:nvSpPr>
        <p:spPr bwMode="auto">
          <a:xfrm>
            <a:off x="1981200" y="5927725"/>
            <a:ext cx="6934200" cy="549275"/>
          </a:xfrm>
          <a:prstGeom prst="ellipse">
            <a:avLst/>
          </a:prstGeom>
          <a:solidFill>
            <a:srgbClr val="CCFFCC"/>
          </a:solidFill>
          <a:ln w="9525">
            <a:solidFill>
              <a:srgbClr val="000000"/>
            </a:solidFill>
            <a:round/>
            <a:headEnd/>
            <a:tailEnd/>
          </a:ln>
        </p:spPr>
        <p:txBody>
          <a:bodyPr/>
          <a:lstStyle/>
          <a:p>
            <a:pPr algn="ctr"/>
            <a:r>
              <a:rPr lang="en-US"/>
              <a:t>Language of the person: English</a:t>
            </a:r>
          </a:p>
        </p:txBody>
      </p:sp>
      <p:cxnSp>
        <p:nvCxnSpPr>
          <p:cNvPr id="24587" name="Elbow Connector 14"/>
          <p:cNvCxnSpPr>
            <a:cxnSpLocks noChangeShapeType="1"/>
            <a:stCxn id="4" idx="2"/>
            <a:endCxn id="24580" idx="2"/>
          </p:cNvCxnSpPr>
          <p:nvPr/>
        </p:nvCxnSpPr>
        <p:spPr bwMode="auto">
          <a:xfrm rot="16200000" flipH="1">
            <a:off x="1615281" y="1585119"/>
            <a:ext cx="198438"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88" name="Elbow Connector 17"/>
          <p:cNvCxnSpPr>
            <a:cxnSpLocks noChangeShapeType="1"/>
            <a:stCxn id="4" idx="2"/>
            <a:endCxn id="24581" idx="2"/>
          </p:cNvCxnSpPr>
          <p:nvPr/>
        </p:nvCxnSpPr>
        <p:spPr bwMode="auto">
          <a:xfrm rot="16200000" flipH="1">
            <a:off x="1013618" y="2186782"/>
            <a:ext cx="1401763"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89" name="Elbow Connector 20"/>
          <p:cNvCxnSpPr>
            <a:cxnSpLocks noChangeShapeType="1"/>
            <a:stCxn id="24582" idx="2"/>
            <a:endCxn id="4" idx="2"/>
          </p:cNvCxnSpPr>
          <p:nvPr/>
        </p:nvCxnSpPr>
        <p:spPr bwMode="auto">
          <a:xfrm rot="10800000">
            <a:off x="1447800" y="1752600"/>
            <a:ext cx="533400" cy="20113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0" name="Elbow Connector 23"/>
          <p:cNvCxnSpPr>
            <a:cxnSpLocks noChangeShapeType="1"/>
            <a:stCxn id="24583" idx="2"/>
            <a:endCxn id="4" idx="2"/>
          </p:cNvCxnSpPr>
          <p:nvPr/>
        </p:nvCxnSpPr>
        <p:spPr bwMode="auto">
          <a:xfrm rot="10800000">
            <a:off x="1447800" y="1752600"/>
            <a:ext cx="533400" cy="26209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1" name="Elbow Connector 26"/>
          <p:cNvCxnSpPr>
            <a:cxnSpLocks noChangeShapeType="1"/>
            <a:stCxn id="24584" idx="2"/>
            <a:endCxn id="4" idx="2"/>
          </p:cNvCxnSpPr>
          <p:nvPr/>
        </p:nvCxnSpPr>
        <p:spPr bwMode="auto">
          <a:xfrm rot="10800000">
            <a:off x="1447800" y="1752600"/>
            <a:ext cx="533400" cy="32305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2" name="Elbow Connector 29"/>
          <p:cNvCxnSpPr>
            <a:cxnSpLocks noChangeShapeType="1"/>
            <a:stCxn id="24585" idx="2"/>
            <a:endCxn id="4" idx="2"/>
          </p:cNvCxnSpPr>
          <p:nvPr/>
        </p:nvCxnSpPr>
        <p:spPr bwMode="auto">
          <a:xfrm rot="10800000">
            <a:off x="1447800" y="1752600"/>
            <a:ext cx="533400" cy="38401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3" name="Elbow Connector 32"/>
          <p:cNvCxnSpPr>
            <a:cxnSpLocks noChangeShapeType="1"/>
            <a:stCxn id="24586" idx="2"/>
            <a:endCxn id="4" idx="2"/>
          </p:cNvCxnSpPr>
          <p:nvPr/>
        </p:nvCxnSpPr>
        <p:spPr bwMode="auto">
          <a:xfrm rot="10800000">
            <a:off x="1447800" y="1752600"/>
            <a:ext cx="533400" cy="44497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4594" name="Oval 33"/>
          <p:cNvSpPr>
            <a:spLocks noChangeArrowheads="1"/>
          </p:cNvSpPr>
          <p:nvPr/>
        </p:nvSpPr>
        <p:spPr bwMode="auto">
          <a:xfrm>
            <a:off x="1981200" y="2270125"/>
            <a:ext cx="6934200" cy="549275"/>
          </a:xfrm>
          <a:prstGeom prst="ellipse">
            <a:avLst/>
          </a:prstGeom>
          <a:solidFill>
            <a:srgbClr val="CCFFCC"/>
          </a:solidFill>
          <a:ln w="9525">
            <a:solidFill>
              <a:srgbClr val="000000"/>
            </a:solidFill>
            <a:round/>
            <a:headEnd/>
            <a:tailEnd/>
          </a:ln>
        </p:spPr>
        <p:txBody>
          <a:bodyPr/>
          <a:lstStyle/>
          <a:p>
            <a:pPr algn="ctr"/>
            <a:r>
              <a:rPr lang="en-US"/>
              <a:t>Fuller form of (fore)name: Margaret Munnerlyn</a:t>
            </a:r>
          </a:p>
        </p:txBody>
      </p:sp>
      <p:cxnSp>
        <p:nvCxnSpPr>
          <p:cNvPr id="24595" name="Elbow Connector 46"/>
          <p:cNvCxnSpPr>
            <a:cxnSpLocks noChangeShapeType="1"/>
            <a:stCxn id="24594" idx="2"/>
            <a:endCxn id="4" idx="2"/>
          </p:cNvCxnSpPr>
          <p:nvPr/>
        </p:nvCxnSpPr>
        <p:spPr bwMode="auto">
          <a:xfrm rot="10800000">
            <a:off x="1447800" y="1752600"/>
            <a:ext cx="533400" cy="7921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4000" smtClean="0"/>
              <a:t>Person Entity Attributes (MARC)</a:t>
            </a:r>
          </a:p>
        </p:txBody>
      </p:sp>
      <p:sp>
        <p:nvSpPr>
          <p:cNvPr id="25603" name="Content Placeholder 2"/>
          <p:cNvSpPr>
            <a:spLocks noGrp="1"/>
          </p:cNvSpPr>
          <p:nvPr>
            <p:ph idx="1"/>
          </p:nvPr>
        </p:nvSpPr>
        <p:spPr>
          <a:xfrm>
            <a:off x="457200" y="2286000"/>
            <a:ext cx="8305800" cy="3581400"/>
          </a:xfrm>
          <a:ln>
            <a:solidFill>
              <a:schemeClr val="tx1"/>
            </a:solidFill>
            <a:miter lim="800000"/>
            <a:headEnd/>
            <a:tailEnd/>
          </a:ln>
        </p:spPr>
        <p:txBody>
          <a:bodyPr/>
          <a:lstStyle/>
          <a:p>
            <a:pPr>
              <a:buFont typeface="Wingdings" pitchFamily="2" charset="2"/>
              <a:buNone/>
            </a:pPr>
            <a:r>
              <a:rPr lang="en-US" sz="2400" smtClean="0"/>
              <a:t>046	$f 19001108 $g 19490816</a:t>
            </a:r>
          </a:p>
          <a:p>
            <a:pPr>
              <a:buFont typeface="Wingdings" pitchFamily="2" charset="2"/>
              <a:buNone/>
            </a:pPr>
            <a:r>
              <a:rPr lang="en-US" sz="2400" smtClean="0"/>
              <a:t>100 1	$a Mitchell, Margaret, $d 1900-1949</a:t>
            </a:r>
          </a:p>
          <a:p>
            <a:pPr>
              <a:buFont typeface="Wingdings" pitchFamily="2" charset="2"/>
              <a:buNone/>
            </a:pPr>
            <a:r>
              <a:rPr lang="en-US" sz="2400" smtClean="0"/>
              <a:t>400 1	$a Marsh, John Robert, $c Mrs., $d 1900-1949</a:t>
            </a:r>
          </a:p>
          <a:p>
            <a:pPr>
              <a:buFont typeface="Wingdings" pitchFamily="2" charset="2"/>
              <a:buNone/>
            </a:pPr>
            <a:r>
              <a:rPr lang="en-US" sz="2400" smtClean="0"/>
              <a:t>370	$a Atlanta, Ga.</a:t>
            </a:r>
          </a:p>
          <a:p>
            <a:pPr>
              <a:buFont typeface="Wingdings" pitchFamily="2" charset="2"/>
              <a:buNone/>
            </a:pPr>
            <a:r>
              <a:rPr lang="en-US" sz="2400" smtClean="0"/>
              <a:t>375	$a female</a:t>
            </a:r>
          </a:p>
          <a:p>
            <a:pPr>
              <a:buFont typeface="Wingdings" pitchFamily="2" charset="2"/>
              <a:buNone/>
            </a:pPr>
            <a:r>
              <a:rPr lang="en-US" sz="2400" smtClean="0"/>
              <a:t>377	$a eng</a:t>
            </a:r>
          </a:p>
          <a:p>
            <a:pPr>
              <a:buFont typeface="Wingdings" pitchFamily="2" charset="2"/>
              <a:buNone/>
            </a:pPr>
            <a:r>
              <a:rPr lang="en-US" sz="2400" smtClean="0"/>
              <a:t>378	$q Margaret Munnerlyn</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endParaRPr lang="en-US" smtClean="0"/>
          </a:p>
        </p:txBody>
      </p:sp>
      <p:sp>
        <p:nvSpPr>
          <p:cNvPr id="26627" name="Content Placeholder 2"/>
          <p:cNvSpPr>
            <a:spLocks noGrp="1"/>
          </p:cNvSpPr>
          <p:nvPr>
            <p:ph idx="1"/>
          </p:nvPr>
        </p:nvSpPr>
        <p:spPr>
          <a:xfrm>
            <a:off x="533400" y="2667000"/>
            <a:ext cx="4038600" cy="1447800"/>
          </a:xfrm>
        </p:spPr>
        <p:txBody>
          <a:bodyPr/>
          <a:lstStyle/>
          <a:p>
            <a:pPr>
              <a:buFont typeface="Wingdings" pitchFamily="2" charset="2"/>
              <a:buNone/>
            </a:pPr>
            <a:r>
              <a:rPr lang="en-US" sz="4400" smtClean="0"/>
              <a:t>Attributes of</a:t>
            </a:r>
          </a:p>
          <a:p>
            <a:pPr>
              <a:buFont typeface="Wingdings" pitchFamily="2" charset="2"/>
              <a:buNone/>
            </a:pPr>
            <a:r>
              <a:rPr lang="en-US" sz="4400" smtClean="0"/>
              <a:t>Work in RDA</a:t>
            </a:r>
          </a:p>
        </p:txBody>
      </p:sp>
      <p:pic>
        <p:nvPicPr>
          <p:cNvPr id="2662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76200"/>
            <a:ext cx="2362200" cy="6638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Work Entity Attributes</a:t>
            </a:r>
          </a:p>
        </p:txBody>
      </p:sp>
      <p:sp>
        <p:nvSpPr>
          <p:cNvPr id="4" name="Content Placeholder 3"/>
          <p:cNvSpPr>
            <a:spLocks noGrp="1"/>
          </p:cNvSpPr>
          <p:nvPr>
            <p:ph idx="1"/>
          </p:nvPr>
        </p:nvSpPr>
        <p:spPr>
          <a:xfrm>
            <a:off x="228600" y="1676400"/>
            <a:ext cx="24384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buFont typeface="Wingdings" pitchFamily="2" charset="2"/>
              <a:buNone/>
              <a:defRPr/>
            </a:pPr>
            <a:r>
              <a:rPr lang="en-US" sz="1400" smtClean="0">
                <a:solidFill>
                  <a:schemeClr val="tx1"/>
                </a:solidFill>
              </a:rPr>
              <a:t>Work (Gone with the wind)</a:t>
            </a:r>
            <a:endParaRPr lang="en-US" sz="1400" dirty="0">
              <a:solidFill>
                <a:schemeClr val="tx1"/>
              </a:solidFill>
            </a:endParaRPr>
          </a:p>
        </p:txBody>
      </p:sp>
      <p:sp>
        <p:nvSpPr>
          <p:cNvPr id="27652" name="Oval 33"/>
          <p:cNvSpPr>
            <a:spLocks noChangeArrowheads="1"/>
          </p:cNvSpPr>
          <p:nvPr/>
        </p:nvSpPr>
        <p:spPr bwMode="auto">
          <a:xfrm>
            <a:off x="1981200" y="2346325"/>
            <a:ext cx="6172200" cy="549275"/>
          </a:xfrm>
          <a:prstGeom prst="ellipse">
            <a:avLst/>
          </a:prstGeom>
          <a:solidFill>
            <a:srgbClr val="CCFFCC"/>
          </a:solidFill>
          <a:ln w="9525">
            <a:solidFill>
              <a:srgbClr val="000000"/>
            </a:solidFill>
            <a:round/>
            <a:headEnd/>
            <a:tailEnd/>
          </a:ln>
        </p:spPr>
        <p:txBody>
          <a:bodyPr/>
          <a:lstStyle/>
          <a:p>
            <a:pPr algn="ctr"/>
            <a:r>
              <a:rPr lang="en-US"/>
              <a:t>Preferred title: Gone with the wind</a:t>
            </a:r>
          </a:p>
        </p:txBody>
      </p:sp>
      <p:sp>
        <p:nvSpPr>
          <p:cNvPr id="27653" name="Oval 33"/>
          <p:cNvSpPr>
            <a:spLocks noChangeArrowheads="1"/>
          </p:cNvSpPr>
          <p:nvPr/>
        </p:nvSpPr>
        <p:spPr bwMode="auto">
          <a:xfrm>
            <a:off x="1981200" y="2971800"/>
            <a:ext cx="6172200" cy="549275"/>
          </a:xfrm>
          <a:prstGeom prst="ellipse">
            <a:avLst/>
          </a:prstGeom>
          <a:solidFill>
            <a:srgbClr val="CCFFCC"/>
          </a:solidFill>
          <a:ln w="9525">
            <a:solidFill>
              <a:srgbClr val="000000"/>
            </a:solidFill>
            <a:round/>
            <a:headEnd/>
            <a:tailEnd/>
          </a:ln>
        </p:spPr>
        <p:txBody>
          <a:bodyPr/>
          <a:lstStyle/>
          <a:p>
            <a:pPr algn="ctr"/>
            <a:r>
              <a:rPr lang="en-US"/>
              <a:t>Form of work: Novel </a:t>
            </a:r>
          </a:p>
        </p:txBody>
      </p:sp>
      <p:sp>
        <p:nvSpPr>
          <p:cNvPr id="27654" name="Oval 33"/>
          <p:cNvSpPr>
            <a:spLocks noChangeArrowheads="1"/>
          </p:cNvSpPr>
          <p:nvPr/>
        </p:nvSpPr>
        <p:spPr bwMode="auto">
          <a:xfrm>
            <a:off x="1981200" y="3565525"/>
            <a:ext cx="6172200" cy="549275"/>
          </a:xfrm>
          <a:prstGeom prst="ellipse">
            <a:avLst/>
          </a:prstGeom>
          <a:solidFill>
            <a:srgbClr val="CCFFCC"/>
          </a:solidFill>
          <a:ln w="9525">
            <a:solidFill>
              <a:srgbClr val="000000"/>
            </a:solidFill>
            <a:round/>
            <a:headEnd/>
            <a:tailEnd/>
          </a:ln>
        </p:spPr>
        <p:txBody>
          <a:bodyPr/>
          <a:lstStyle/>
          <a:p>
            <a:pPr algn="ctr"/>
            <a:r>
              <a:rPr lang="en-US"/>
              <a:t>Date of work: 1936</a:t>
            </a:r>
          </a:p>
        </p:txBody>
      </p:sp>
      <p:sp>
        <p:nvSpPr>
          <p:cNvPr id="27655" name="Oval 33"/>
          <p:cNvSpPr>
            <a:spLocks noChangeArrowheads="1"/>
          </p:cNvSpPr>
          <p:nvPr/>
        </p:nvSpPr>
        <p:spPr bwMode="auto">
          <a:xfrm>
            <a:off x="1981200" y="4175125"/>
            <a:ext cx="6172200" cy="701675"/>
          </a:xfrm>
          <a:prstGeom prst="ellipse">
            <a:avLst/>
          </a:prstGeom>
          <a:solidFill>
            <a:srgbClr val="CCFFCC"/>
          </a:solidFill>
          <a:ln w="9525">
            <a:solidFill>
              <a:srgbClr val="000000"/>
            </a:solidFill>
            <a:round/>
            <a:headEnd/>
            <a:tailEnd/>
          </a:ln>
        </p:spPr>
        <p:txBody>
          <a:bodyPr/>
          <a:lstStyle/>
          <a:p>
            <a:pPr algn="ctr"/>
            <a:r>
              <a:rPr lang="en-US" sz="1400"/>
              <a:t>History of the work: Romantic novel first published in May 1936; it won the Pulitzer Prize in 1937.</a:t>
            </a:r>
          </a:p>
        </p:txBody>
      </p:sp>
      <p:cxnSp>
        <p:nvCxnSpPr>
          <p:cNvPr id="27656" name="Elbow Connector 14"/>
          <p:cNvCxnSpPr>
            <a:cxnSpLocks noChangeShapeType="1"/>
            <a:stCxn id="4" idx="2"/>
            <a:endCxn id="27652" idx="2"/>
          </p:cNvCxnSpPr>
          <p:nvPr/>
        </p:nvCxnSpPr>
        <p:spPr bwMode="auto">
          <a:xfrm rot="16200000" flipH="1">
            <a:off x="1508918" y="2148682"/>
            <a:ext cx="411163"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7" name="Elbow Connector 17"/>
          <p:cNvCxnSpPr>
            <a:cxnSpLocks noChangeShapeType="1"/>
            <a:stCxn id="4" idx="2"/>
            <a:endCxn id="27653" idx="2"/>
          </p:cNvCxnSpPr>
          <p:nvPr/>
        </p:nvCxnSpPr>
        <p:spPr bwMode="auto">
          <a:xfrm rot="16200000" flipH="1">
            <a:off x="1196181" y="2461419"/>
            <a:ext cx="1036638" cy="5334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8" name="Elbow Connector 20"/>
          <p:cNvCxnSpPr>
            <a:cxnSpLocks noChangeShapeType="1"/>
            <a:stCxn id="27654" idx="2"/>
            <a:endCxn id="4" idx="2"/>
          </p:cNvCxnSpPr>
          <p:nvPr/>
        </p:nvCxnSpPr>
        <p:spPr bwMode="auto">
          <a:xfrm rot="10800000">
            <a:off x="1447800" y="2209800"/>
            <a:ext cx="533400" cy="16303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9" name="Elbow Connector 23"/>
          <p:cNvCxnSpPr>
            <a:cxnSpLocks noChangeShapeType="1"/>
            <a:stCxn id="27655" idx="2"/>
            <a:endCxn id="4" idx="2"/>
          </p:cNvCxnSpPr>
          <p:nvPr/>
        </p:nvCxnSpPr>
        <p:spPr bwMode="auto">
          <a:xfrm rot="10800000">
            <a:off x="1447800" y="2209800"/>
            <a:ext cx="533400" cy="23161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60" name="Oval 33"/>
          <p:cNvSpPr>
            <a:spLocks noChangeArrowheads="1"/>
          </p:cNvSpPr>
          <p:nvPr/>
        </p:nvSpPr>
        <p:spPr bwMode="auto">
          <a:xfrm>
            <a:off x="1981200" y="4937125"/>
            <a:ext cx="6172200" cy="1235075"/>
          </a:xfrm>
          <a:prstGeom prst="ellipse">
            <a:avLst/>
          </a:prstGeom>
          <a:solidFill>
            <a:srgbClr val="CCFFCC"/>
          </a:solidFill>
          <a:ln w="9525">
            <a:solidFill>
              <a:srgbClr val="000000"/>
            </a:solidFill>
            <a:round/>
            <a:headEnd/>
            <a:tailEnd/>
          </a:ln>
        </p:spPr>
        <p:txBody>
          <a:bodyPr/>
          <a:lstStyle/>
          <a:p>
            <a:pPr algn="ctr"/>
            <a:r>
              <a:rPr lang="en-US" sz="1400"/>
              <a:t>Summarization of the content: Scarlett O’Hara, the spoiled daughter of a well-to-do plantation owner, must overcome the challenges facing the South during and after the Civil War</a:t>
            </a:r>
          </a:p>
        </p:txBody>
      </p:sp>
      <p:cxnSp>
        <p:nvCxnSpPr>
          <p:cNvPr id="27661" name="Elbow Connector 30"/>
          <p:cNvCxnSpPr>
            <a:cxnSpLocks noChangeShapeType="1"/>
            <a:stCxn id="27660" idx="2"/>
            <a:endCxn id="4" idx="2"/>
          </p:cNvCxnSpPr>
          <p:nvPr/>
        </p:nvCxnSpPr>
        <p:spPr bwMode="auto">
          <a:xfrm rot="10800000">
            <a:off x="1447800" y="2209800"/>
            <a:ext cx="533400" cy="33448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fontScale="90000"/>
          </a:bodyPr>
          <a:lstStyle/>
          <a:p>
            <a:r>
              <a:rPr lang="en-US" sz="4000" smtClean="0"/>
              <a:t>Work Entity Attributes </a:t>
            </a:r>
            <a:br>
              <a:rPr lang="en-US" sz="4000" smtClean="0"/>
            </a:br>
            <a:r>
              <a:rPr lang="en-US" sz="4000" smtClean="0"/>
              <a:t>(Current MARC Practice)</a:t>
            </a:r>
          </a:p>
        </p:txBody>
      </p:sp>
      <p:sp>
        <p:nvSpPr>
          <p:cNvPr id="29699" name="Content Placeholder 2"/>
          <p:cNvSpPr>
            <a:spLocks noGrp="1"/>
          </p:cNvSpPr>
          <p:nvPr>
            <p:ph idx="1"/>
          </p:nvPr>
        </p:nvSpPr>
        <p:spPr>
          <a:xfrm>
            <a:off x="457200" y="1752600"/>
            <a:ext cx="8305800" cy="3886200"/>
          </a:xfrm>
          <a:ln>
            <a:solidFill>
              <a:schemeClr val="tx1"/>
            </a:solidFill>
            <a:miter lim="800000"/>
            <a:headEnd/>
            <a:tailEnd/>
          </a:ln>
        </p:spPr>
        <p:txBody>
          <a:bodyPr/>
          <a:lstStyle/>
          <a:p>
            <a:pPr>
              <a:buFont typeface="Wingdings" pitchFamily="2" charset="2"/>
              <a:buNone/>
            </a:pPr>
            <a:r>
              <a:rPr lang="en-US" sz="2400" dirty="0" smtClean="0"/>
              <a:t>046	$k 1936</a:t>
            </a:r>
          </a:p>
          <a:p>
            <a:pPr>
              <a:buFont typeface="Wingdings" pitchFamily="2" charset="2"/>
              <a:buNone/>
            </a:pPr>
            <a:r>
              <a:rPr lang="en-US" sz="2400" smtClean="0"/>
              <a:t>100 1_ 	 … . </a:t>
            </a:r>
            <a:r>
              <a:rPr lang="en-US" sz="2400" dirty="0" smtClean="0"/>
              <a:t>$t Gone with the wind</a:t>
            </a:r>
            <a:endParaRPr lang="en-US" sz="2400" dirty="0" smtClean="0">
              <a:solidFill>
                <a:srgbClr val="FF0000"/>
              </a:solidFill>
            </a:endParaRPr>
          </a:p>
          <a:p>
            <a:pPr>
              <a:buFont typeface="Wingdings" pitchFamily="2" charset="2"/>
              <a:buNone/>
            </a:pPr>
            <a:r>
              <a:rPr lang="en-US" sz="2400" dirty="0" smtClean="0"/>
              <a:t>380</a:t>
            </a:r>
            <a:r>
              <a:rPr lang="en-US" sz="2400" smtClean="0"/>
              <a:t>	Novel</a:t>
            </a:r>
            <a:endParaRPr lang="en-US" sz="2400" dirty="0" smtClean="0"/>
          </a:p>
          <a:p>
            <a:pPr>
              <a:buFont typeface="Wingdings" pitchFamily="2" charset="2"/>
              <a:buNone/>
            </a:pPr>
            <a:r>
              <a:rPr lang="en-US" sz="2400" dirty="0" smtClean="0"/>
              <a:t>678</a:t>
            </a:r>
            <a:r>
              <a:rPr lang="en-US" sz="2400" smtClean="0"/>
              <a:t>	Romantic </a:t>
            </a:r>
            <a:r>
              <a:rPr lang="en-US" sz="2400" dirty="0" smtClean="0"/>
              <a:t>novel first published in May 1936; it won the Pulitzer Prize in 1937.</a:t>
            </a:r>
          </a:p>
          <a:p>
            <a:pPr>
              <a:buFont typeface="Wingdings" pitchFamily="2" charset="2"/>
              <a:buNone/>
            </a:pPr>
            <a:endParaRPr lang="en-US" sz="2400" dirty="0"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27</a:t>
            </a:fld>
            <a:endParaRPr lang="en-US"/>
          </a:p>
        </p:txBody>
      </p:sp>
    </p:spTree>
    <p:extLst>
      <p:ext uri="{BB962C8B-B14F-4D97-AF65-F5344CB8AC3E}">
        <p14:creationId xmlns:p14="http://schemas.microsoft.com/office/powerpoint/2010/main" val="6179316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Entity-Relationship Linking</a:t>
            </a:r>
            <a:endParaRPr lang="en-US"/>
          </a:p>
        </p:txBody>
      </p:sp>
      <p:sp>
        <p:nvSpPr>
          <p:cNvPr id="4" name="Footer Placeholder 3"/>
          <p:cNvSpPr>
            <a:spLocks noGrp="1"/>
          </p:cNvSpPr>
          <p:nvPr>
            <p:ph type="ftr" sz="quarter" idx="11"/>
          </p:nvPr>
        </p:nvSpPr>
        <p:spPr/>
        <p:txBody>
          <a:bodyPr/>
          <a:lstStyle/>
          <a:p>
            <a:pPr>
              <a:defRPr/>
            </a:pPr>
            <a:r>
              <a:rPr lang="en-US" smtClean="0"/>
              <a:t>Module 1. RDA Basics</a:t>
            </a:r>
            <a:endParaRPr lang="en-US"/>
          </a:p>
        </p:txBody>
      </p:sp>
      <p:sp>
        <p:nvSpPr>
          <p:cNvPr id="5" name="Slide Number Placeholder 4"/>
          <p:cNvSpPr>
            <a:spLocks noGrp="1"/>
          </p:cNvSpPr>
          <p:nvPr>
            <p:ph type="sldNum" sz="quarter" idx="12"/>
          </p:nvPr>
        </p:nvSpPr>
        <p:spPr/>
        <p:txBody>
          <a:bodyPr/>
          <a:lstStyle/>
          <a:p>
            <a:pPr>
              <a:defRPr/>
            </a:pPr>
            <a:fld id="{31594486-D201-49C5-8E7E-D1598C506A7F}" type="slidenum">
              <a:rPr lang="en-US" smtClean="0"/>
              <a:pPr>
                <a:defRPr/>
              </a:pPr>
              <a:t>28</a:t>
            </a:fld>
            <a:endParaRPr lang="en-US"/>
          </a:p>
        </p:txBody>
      </p:sp>
      <p:sp>
        <p:nvSpPr>
          <p:cNvPr id="6" name="TextBox 5"/>
          <p:cNvSpPr txBox="1"/>
          <p:nvPr/>
        </p:nvSpPr>
        <p:spPr>
          <a:xfrm>
            <a:off x="685800" y="4687888"/>
            <a:ext cx="2743200" cy="646112"/>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Work</a:t>
            </a:r>
            <a:r>
              <a:rPr lang="en-US"/>
              <a:t>: </a:t>
            </a:r>
            <a:r>
              <a:rPr lang="en-US" i="1"/>
              <a:t>Gone with the wind</a:t>
            </a:r>
            <a:endParaRPr lang="en-US" dirty="0"/>
          </a:p>
        </p:txBody>
      </p:sp>
      <p:sp>
        <p:nvSpPr>
          <p:cNvPr id="7" name="TextBox 6"/>
          <p:cNvSpPr txBox="1"/>
          <p:nvPr/>
        </p:nvSpPr>
        <p:spPr>
          <a:xfrm>
            <a:off x="5638800" y="2097087"/>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Person</a:t>
            </a:r>
            <a:r>
              <a:rPr lang="en-US"/>
              <a:t>: </a:t>
            </a:r>
            <a:r>
              <a:rPr lang="en-US" i="1"/>
              <a:t>Margaret Mitchell</a:t>
            </a:r>
            <a:endParaRPr lang="en-US" dirty="0"/>
          </a:p>
        </p:txBody>
      </p:sp>
      <p:cxnSp>
        <p:nvCxnSpPr>
          <p:cNvPr id="8" name="Straight Connector 7"/>
          <p:cNvCxnSpPr>
            <a:stCxn id="9" idx="3"/>
            <a:endCxn id="7" idx="1"/>
          </p:cNvCxnSpPr>
          <p:nvPr/>
        </p:nvCxnSpPr>
        <p:spPr>
          <a:xfrm flipV="1">
            <a:off x="4876800" y="2420144"/>
            <a:ext cx="762000" cy="780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47"/>
          <p:cNvSpPr>
            <a:spLocks noChangeArrowheads="1"/>
          </p:cNvSpPr>
          <p:nvPr/>
        </p:nvSpPr>
        <p:spPr bwMode="auto">
          <a:xfrm>
            <a:off x="3048000" y="2819400"/>
            <a:ext cx="18288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10" name="Straight Connector 38"/>
          <p:cNvCxnSpPr>
            <a:cxnSpLocks noChangeShapeType="1"/>
            <a:stCxn id="9" idx="1"/>
            <a:endCxn id="6" idx="0"/>
          </p:cNvCxnSpPr>
          <p:nvPr/>
        </p:nvCxnSpPr>
        <p:spPr bwMode="auto">
          <a:xfrm flipH="1">
            <a:off x="2057400" y="3200400"/>
            <a:ext cx="990600" cy="14874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6929493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Linking in MARC</a:t>
            </a:r>
          </a:p>
        </p:txBody>
      </p:sp>
      <p:sp>
        <p:nvSpPr>
          <p:cNvPr id="4" name="Content Placeholder 2"/>
          <p:cNvSpPr txBox="1">
            <a:spLocks/>
          </p:cNvSpPr>
          <p:nvPr/>
        </p:nvSpPr>
        <p:spPr>
          <a:xfrm>
            <a:off x="3242841" y="1227881"/>
            <a:ext cx="5334000" cy="1905000"/>
          </a:xfrm>
          <a:prstGeom prst="rect">
            <a:avLst/>
          </a:prstGeom>
          <a:solidFill>
            <a:schemeClr val="accent1">
              <a:lumMod val="40000"/>
              <a:lumOff val="60000"/>
            </a:schemeClr>
          </a:solidFill>
          <a:ln>
            <a:solidFill>
              <a:schemeClr val="tx1"/>
            </a:solidFill>
          </a:ln>
        </p:spPr>
        <p:txBody>
          <a:bodyPr/>
          <a:lstStyle/>
          <a:p>
            <a:pPr marL="342900" indent="-342900">
              <a:spcBef>
                <a:spcPct val="20000"/>
              </a:spcBef>
              <a:buClr>
                <a:schemeClr val="bg2"/>
              </a:buClr>
              <a:buSzPct val="75000"/>
              <a:buFont typeface="Wingdings" pitchFamily="2" charset="2"/>
              <a:buNone/>
              <a:defRPr/>
            </a:pPr>
            <a:r>
              <a:rPr lang="en-US" sz="1200" b="1" kern="0" smtClean="0">
                <a:latin typeface="+mn-lt"/>
              </a:rPr>
              <a:t>Authority Record for the Work </a:t>
            </a:r>
            <a:r>
              <a:rPr lang="en-US" sz="1200" b="1" kern="0">
                <a:latin typeface="+mn-lt"/>
              </a:rPr>
              <a:t>Entity</a:t>
            </a:r>
          </a:p>
          <a:p>
            <a:pPr marL="342900" indent="-342900">
              <a:spcBef>
                <a:spcPct val="20000"/>
              </a:spcBef>
              <a:buClr>
                <a:schemeClr val="bg2"/>
              </a:buClr>
              <a:buSzPct val="75000"/>
              <a:buFont typeface="Wingdings" pitchFamily="2" charset="2"/>
              <a:buNone/>
              <a:defRPr/>
            </a:pPr>
            <a:r>
              <a:rPr lang="en-US" sz="1200" kern="0">
                <a:latin typeface="+mn-lt"/>
              </a:rPr>
              <a:t>046	 </a:t>
            </a:r>
            <a:r>
              <a:rPr lang="en-US" sz="1200" kern="0" smtClean="0">
                <a:latin typeface="+mn-lt"/>
              </a:rPr>
              <a:t>   $</a:t>
            </a:r>
            <a:r>
              <a:rPr lang="en-US" sz="1200" kern="0">
                <a:latin typeface="+mn-lt"/>
              </a:rPr>
              <a:t>k 1936</a:t>
            </a:r>
          </a:p>
          <a:p>
            <a:pPr marL="342900" indent="-342900">
              <a:spcBef>
                <a:spcPct val="20000"/>
              </a:spcBef>
              <a:buClr>
                <a:schemeClr val="bg2"/>
              </a:buClr>
              <a:buSzPct val="75000"/>
              <a:buFont typeface="Wingdings" pitchFamily="2" charset="2"/>
              <a:buNone/>
              <a:defRPr/>
            </a:pPr>
            <a:r>
              <a:rPr lang="en-US" sz="1200" kern="0" smtClean="0">
                <a:latin typeface="+mn-lt"/>
              </a:rPr>
              <a:t>100 1_  </a:t>
            </a:r>
            <a:r>
              <a:rPr lang="en-US" sz="1200" kern="0" smtClean="0">
                <a:solidFill>
                  <a:srgbClr val="FF0000"/>
                </a:solidFill>
                <a:latin typeface="+mn-lt"/>
              </a:rPr>
              <a:t>Mitchell</a:t>
            </a:r>
            <a:r>
              <a:rPr lang="en-US" sz="1200" kern="0">
                <a:solidFill>
                  <a:srgbClr val="FF0000"/>
                </a:solidFill>
                <a:latin typeface="+mn-lt"/>
              </a:rPr>
              <a:t>, Margaret, $d </a:t>
            </a:r>
            <a:r>
              <a:rPr lang="en-US" sz="1200" kern="0" smtClean="0">
                <a:solidFill>
                  <a:srgbClr val="FF0000"/>
                </a:solidFill>
                <a:latin typeface="+mn-lt"/>
              </a:rPr>
              <a:t>1900-1949</a:t>
            </a:r>
            <a:r>
              <a:rPr lang="en-US" sz="1200" kern="0" smtClean="0">
                <a:latin typeface="+mn-lt"/>
              </a:rPr>
              <a:t>. $t Gone </a:t>
            </a:r>
            <a:r>
              <a:rPr lang="en-US" sz="1200" kern="0">
                <a:latin typeface="+mn-lt"/>
              </a:rPr>
              <a:t>with the </a:t>
            </a:r>
            <a:r>
              <a:rPr lang="en-US" sz="1200" kern="0" smtClean="0">
                <a:latin typeface="+mn-lt"/>
              </a:rPr>
              <a:t>wind</a:t>
            </a:r>
            <a:endParaRPr lang="en-US" sz="1200" kern="0">
              <a:latin typeface="+mn-lt"/>
            </a:endParaRPr>
          </a:p>
          <a:p>
            <a:pPr marL="342900" indent="-342900">
              <a:spcBef>
                <a:spcPct val="20000"/>
              </a:spcBef>
              <a:buClr>
                <a:schemeClr val="bg2"/>
              </a:buClr>
              <a:buSzPct val="75000"/>
              <a:buFont typeface="Wingdings" pitchFamily="2" charset="2"/>
              <a:buNone/>
              <a:defRPr/>
            </a:pPr>
            <a:r>
              <a:rPr lang="en-US" sz="1200" kern="0">
                <a:latin typeface="+mn-lt"/>
              </a:rPr>
              <a:t>380	</a:t>
            </a:r>
            <a:r>
              <a:rPr lang="en-US" sz="1200" kern="0" smtClean="0">
                <a:latin typeface="+mn-lt"/>
              </a:rPr>
              <a:t>    Novel</a:t>
            </a:r>
            <a:endParaRPr lang="en-US" sz="1200" kern="0">
              <a:latin typeface="+mn-lt"/>
            </a:endParaRPr>
          </a:p>
          <a:p>
            <a:pPr marL="342900" indent="-342900">
              <a:spcBef>
                <a:spcPct val="20000"/>
              </a:spcBef>
              <a:buClr>
                <a:schemeClr val="bg2"/>
              </a:buClr>
              <a:buSzPct val="75000"/>
              <a:buFont typeface="Wingdings" pitchFamily="2" charset="2"/>
              <a:buNone/>
              <a:defRPr/>
            </a:pPr>
            <a:r>
              <a:rPr lang="en-US" sz="1200" kern="0">
                <a:latin typeface="+mn-lt"/>
              </a:rPr>
              <a:t>678	</a:t>
            </a:r>
            <a:r>
              <a:rPr lang="en-US" sz="1200" kern="0" smtClean="0">
                <a:latin typeface="+mn-lt"/>
              </a:rPr>
              <a:t>    Romantic </a:t>
            </a:r>
            <a:r>
              <a:rPr lang="en-US" sz="1200" kern="0">
                <a:latin typeface="+mn-lt"/>
              </a:rPr>
              <a:t>novel first published in May 1936; it won the Pulitzer Prize in 1937.</a:t>
            </a:r>
          </a:p>
          <a:p>
            <a:pPr marL="342900" indent="-342900">
              <a:spcBef>
                <a:spcPct val="20000"/>
              </a:spcBef>
              <a:buClr>
                <a:schemeClr val="bg2"/>
              </a:buClr>
              <a:buSzPct val="75000"/>
              <a:buFont typeface="Wingdings" pitchFamily="2" charset="2"/>
              <a:buNone/>
              <a:defRPr/>
            </a:pPr>
            <a:endParaRPr lang="en-US" sz="2400" kern="0">
              <a:latin typeface="+mn-lt"/>
            </a:endParaRPr>
          </a:p>
        </p:txBody>
      </p:sp>
      <p:sp>
        <p:nvSpPr>
          <p:cNvPr id="5" name="Content Placeholder 2"/>
          <p:cNvSpPr txBox="1">
            <a:spLocks/>
          </p:cNvSpPr>
          <p:nvPr/>
        </p:nvSpPr>
        <p:spPr>
          <a:xfrm>
            <a:off x="457200" y="4419600"/>
            <a:ext cx="4953000" cy="1600200"/>
          </a:xfrm>
          <a:prstGeom prst="rect">
            <a:avLst/>
          </a:prstGeom>
          <a:solidFill>
            <a:schemeClr val="accent1">
              <a:lumMod val="40000"/>
              <a:lumOff val="60000"/>
            </a:schemeClr>
          </a:solidFill>
          <a:ln>
            <a:solidFill>
              <a:schemeClr val="tx1"/>
            </a:solidFill>
          </a:ln>
        </p:spPr>
        <p:txBody>
          <a:bodyPr/>
          <a:lstStyle/>
          <a:p>
            <a:pPr marL="342900" indent="-342900">
              <a:spcBef>
                <a:spcPct val="20000"/>
              </a:spcBef>
              <a:buClr>
                <a:schemeClr val="bg2"/>
              </a:buClr>
              <a:buSzPct val="75000"/>
              <a:buFont typeface="Wingdings" pitchFamily="2" charset="2"/>
              <a:buNone/>
              <a:defRPr/>
            </a:pPr>
            <a:r>
              <a:rPr lang="en-US" sz="1200" b="1" kern="0" smtClean="0">
                <a:latin typeface="+mn-lt"/>
              </a:rPr>
              <a:t>Authority record for the Person </a:t>
            </a:r>
            <a:r>
              <a:rPr lang="en-US" sz="1200" b="1" kern="0">
                <a:latin typeface="+mn-lt"/>
              </a:rPr>
              <a:t>Entity</a:t>
            </a:r>
          </a:p>
          <a:p>
            <a:pPr marL="342900" indent="-342900">
              <a:spcBef>
                <a:spcPct val="20000"/>
              </a:spcBef>
              <a:buClr>
                <a:schemeClr val="bg2"/>
              </a:buClr>
              <a:buSzPct val="75000"/>
              <a:buFont typeface="Wingdings" pitchFamily="2" charset="2"/>
              <a:buNone/>
              <a:defRPr/>
            </a:pPr>
            <a:r>
              <a:rPr lang="en-US" sz="1200" kern="0">
                <a:latin typeface="+mn-lt"/>
              </a:rPr>
              <a:t>046	 </a:t>
            </a:r>
            <a:r>
              <a:rPr lang="en-US" sz="1200" kern="0" smtClean="0">
                <a:latin typeface="+mn-lt"/>
              </a:rPr>
              <a:t>     </a:t>
            </a:r>
            <a:r>
              <a:rPr lang="en-US" sz="1200" kern="0">
                <a:latin typeface="+mn-lt"/>
              </a:rPr>
              <a:t>$f 19001108 $g 19490816</a:t>
            </a:r>
          </a:p>
          <a:p>
            <a:pPr marL="342900" indent="-342900">
              <a:spcBef>
                <a:spcPct val="20000"/>
              </a:spcBef>
              <a:buClr>
                <a:schemeClr val="bg2"/>
              </a:buClr>
              <a:buSzPct val="75000"/>
              <a:buFont typeface="Wingdings" pitchFamily="2" charset="2"/>
              <a:buNone/>
              <a:defRPr/>
            </a:pPr>
            <a:r>
              <a:rPr lang="en-US" sz="1200" kern="0">
                <a:latin typeface="+mn-lt"/>
              </a:rPr>
              <a:t>100 </a:t>
            </a:r>
            <a:r>
              <a:rPr lang="en-US" sz="1200" kern="0" smtClean="0">
                <a:latin typeface="+mn-lt"/>
              </a:rPr>
              <a:t>1_   </a:t>
            </a:r>
            <a:r>
              <a:rPr lang="en-US" sz="1200" kern="0" smtClean="0">
                <a:solidFill>
                  <a:srgbClr val="FF0000"/>
                </a:solidFill>
                <a:latin typeface="+mn-lt"/>
              </a:rPr>
              <a:t>Mitchell</a:t>
            </a:r>
            <a:r>
              <a:rPr lang="en-US" sz="1200" kern="0">
                <a:solidFill>
                  <a:srgbClr val="FF0000"/>
                </a:solidFill>
                <a:latin typeface="+mn-lt"/>
              </a:rPr>
              <a:t>, </a:t>
            </a:r>
            <a:r>
              <a:rPr lang="en-US" sz="1200" kern="0" smtClean="0">
                <a:solidFill>
                  <a:srgbClr val="FF0000"/>
                </a:solidFill>
                <a:latin typeface="+mn-lt"/>
              </a:rPr>
              <a:t>Margaret, </a:t>
            </a:r>
            <a:r>
              <a:rPr lang="en-US" sz="1200" kern="0">
                <a:solidFill>
                  <a:srgbClr val="FF0000"/>
                </a:solidFill>
                <a:latin typeface="+mn-lt"/>
              </a:rPr>
              <a:t>$d 1900-1949</a:t>
            </a:r>
          </a:p>
          <a:p>
            <a:pPr marL="342900" indent="-342900">
              <a:spcBef>
                <a:spcPct val="20000"/>
              </a:spcBef>
              <a:buClr>
                <a:schemeClr val="bg2"/>
              </a:buClr>
              <a:buSzPct val="75000"/>
              <a:buFont typeface="Wingdings" pitchFamily="2" charset="2"/>
              <a:buNone/>
              <a:defRPr/>
            </a:pPr>
            <a:r>
              <a:rPr lang="en-US" sz="1200" kern="0">
                <a:latin typeface="+mn-lt"/>
              </a:rPr>
              <a:t>400 </a:t>
            </a:r>
            <a:r>
              <a:rPr lang="en-US" sz="1200" kern="0" smtClean="0">
                <a:latin typeface="+mn-lt"/>
              </a:rPr>
              <a:t>1_   Marsh</a:t>
            </a:r>
            <a:r>
              <a:rPr lang="en-US" sz="1200" kern="0">
                <a:latin typeface="+mn-lt"/>
              </a:rPr>
              <a:t>, John Robert, $c Mrs., $d 1900-1949</a:t>
            </a:r>
          </a:p>
          <a:p>
            <a:pPr marL="342900" indent="-342900">
              <a:spcBef>
                <a:spcPct val="20000"/>
              </a:spcBef>
              <a:buClr>
                <a:schemeClr val="bg2"/>
              </a:buClr>
              <a:buSzPct val="75000"/>
              <a:buFont typeface="Wingdings" pitchFamily="2" charset="2"/>
              <a:buNone/>
              <a:defRPr/>
            </a:pPr>
            <a:r>
              <a:rPr lang="en-US" sz="1200" kern="0">
                <a:latin typeface="+mn-lt"/>
              </a:rPr>
              <a:t>370	</a:t>
            </a:r>
            <a:r>
              <a:rPr lang="en-US" sz="1200" kern="0" smtClean="0">
                <a:latin typeface="+mn-lt"/>
              </a:rPr>
              <a:t>     Atlanta</a:t>
            </a:r>
            <a:r>
              <a:rPr lang="en-US" sz="1200" kern="0">
                <a:latin typeface="+mn-lt"/>
              </a:rPr>
              <a:t>, Ga.</a:t>
            </a:r>
          </a:p>
          <a:p>
            <a:pPr marL="342900" indent="-342900">
              <a:spcBef>
                <a:spcPct val="20000"/>
              </a:spcBef>
              <a:buClr>
                <a:schemeClr val="bg2"/>
              </a:buClr>
              <a:buSzPct val="75000"/>
              <a:buFont typeface="Wingdings" pitchFamily="2" charset="2"/>
              <a:buNone/>
              <a:defRPr/>
            </a:pPr>
            <a:r>
              <a:rPr lang="en-US" sz="1200" kern="0">
                <a:latin typeface="+mn-lt"/>
              </a:rPr>
              <a:t>375  </a:t>
            </a:r>
            <a:r>
              <a:rPr lang="en-US" sz="1200" kern="0" smtClean="0">
                <a:latin typeface="+mn-lt"/>
              </a:rPr>
              <a:t>      female</a:t>
            </a:r>
            <a:endParaRPr lang="en-US" sz="1200" kern="0">
              <a:latin typeface="+mn-lt"/>
            </a:endParaRPr>
          </a:p>
          <a:p>
            <a:pPr marL="342900" indent="-342900">
              <a:spcBef>
                <a:spcPct val="20000"/>
              </a:spcBef>
              <a:buClr>
                <a:schemeClr val="bg2"/>
              </a:buClr>
              <a:buSzPct val="75000"/>
              <a:buFont typeface="Wingdings" pitchFamily="2" charset="2"/>
              <a:buNone/>
              <a:defRPr/>
            </a:pPr>
            <a:r>
              <a:rPr lang="en-US" sz="1200" kern="0">
                <a:latin typeface="+mn-lt"/>
              </a:rPr>
              <a:t>377	</a:t>
            </a:r>
            <a:r>
              <a:rPr lang="en-US" sz="1200" kern="0" smtClean="0">
                <a:latin typeface="+mn-lt"/>
              </a:rPr>
              <a:t>     eng</a:t>
            </a:r>
            <a:endParaRPr lang="en-US" sz="1200" kern="0">
              <a:latin typeface="+mn-lt"/>
            </a:endParaRP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29</a:t>
            </a:fld>
            <a:endParaRPr lang="en-US"/>
          </a:p>
        </p:txBody>
      </p:sp>
      <p:cxnSp>
        <p:nvCxnSpPr>
          <p:cNvPr id="7" name="Straight Arrow Connector 6"/>
          <p:cNvCxnSpPr>
            <a:stCxn id="18" idx="0"/>
          </p:cNvCxnSpPr>
          <p:nvPr/>
        </p:nvCxnSpPr>
        <p:spPr>
          <a:xfrm flipV="1">
            <a:off x="2089016" y="1905000"/>
            <a:ext cx="1923541" cy="1535668"/>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8" idx="2"/>
          </p:cNvCxnSpPr>
          <p:nvPr/>
        </p:nvCxnSpPr>
        <p:spPr>
          <a:xfrm>
            <a:off x="2089016" y="3810000"/>
            <a:ext cx="368675" cy="1143000"/>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39792" y="3440668"/>
            <a:ext cx="3698448" cy="369332"/>
          </a:xfrm>
          <a:prstGeom prst="rect">
            <a:avLst/>
          </a:prstGeom>
          <a:ln>
            <a:solidFill>
              <a:srgbClr val="FF0000"/>
            </a:solidFill>
          </a:ln>
        </p:spPr>
        <p:txBody>
          <a:bodyPr wrap="none">
            <a:spAutoFit/>
          </a:bodyPr>
          <a:lstStyle/>
          <a:p>
            <a:r>
              <a:rPr lang="en-US" kern="0" smtClean="0">
                <a:solidFill>
                  <a:srgbClr val="FF0000"/>
                </a:solidFill>
              </a:rPr>
              <a:t>Mitchell</a:t>
            </a:r>
            <a:r>
              <a:rPr lang="en-US" kern="0">
                <a:solidFill>
                  <a:srgbClr val="FF0000"/>
                </a:solidFill>
              </a:rPr>
              <a:t>, Margaret, $d 1900-1949</a:t>
            </a:r>
            <a:endParaRPr lang="en-US"/>
          </a:p>
        </p:txBody>
      </p:sp>
    </p:spTree>
    <p:extLst>
      <p:ext uri="{BB962C8B-B14F-4D97-AF65-F5344CB8AC3E}">
        <p14:creationId xmlns:p14="http://schemas.microsoft.com/office/powerpoint/2010/main" val="2250177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FRAD &amp; FRSAD</a:t>
            </a:r>
          </a:p>
        </p:txBody>
      </p:sp>
      <p:sp>
        <p:nvSpPr>
          <p:cNvPr id="4099" name="Rectangle 4"/>
          <p:cNvSpPr>
            <a:spLocks noChangeArrowheads="1"/>
          </p:cNvSpPr>
          <p:nvPr/>
        </p:nvSpPr>
        <p:spPr bwMode="auto">
          <a:xfrm>
            <a:off x="5181600" y="1905000"/>
            <a:ext cx="2466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Text available in print.</a:t>
            </a:r>
          </a:p>
        </p:txBody>
      </p:sp>
      <p:sp>
        <p:nvSpPr>
          <p:cNvPr id="4100" name="Rectangle 5"/>
          <p:cNvSpPr>
            <a:spLocks noChangeArrowheads="1"/>
          </p:cNvSpPr>
          <p:nvPr/>
        </p:nvSpPr>
        <p:spPr bwMode="auto">
          <a:xfrm>
            <a:off x="5105400" y="2362200"/>
            <a:ext cx="3276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a:hlinkClick r:id="rId3"/>
              </a:rPr>
              <a:t>http://www.ifla.org/publications/ifla-series-on-bibliographic-control-34</a:t>
            </a:r>
            <a:endParaRPr lang="en-US" sz="2000"/>
          </a:p>
        </p:txBody>
      </p:sp>
      <p:pic>
        <p:nvPicPr>
          <p:cNvPr id="4101" name="Picture 2"/>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a:xfrm>
            <a:off x="457200" y="1182688"/>
            <a:ext cx="3352800" cy="4760912"/>
          </a:xfrm>
          <a:solidFill>
            <a:schemeClr val="accent1"/>
          </a:solidFill>
          <a:ln>
            <a:solidFill>
              <a:schemeClr val="tx1"/>
            </a:solidFill>
            <a:miter lim="800000"/>
            <a:headEnd/>
            <a:tailEnd/>
          </a:ln>
        </p:spPr>
      </p:pic>
      <p:sp>
        <p:nvSpPr>
          <p:cNvPr id="4102" name="TextBox 6"/>
          <p:cNvSpPr txBox="1">
            <a:spLocks noChangeArrowheads="1"/>
          </p:cNvSpPr>
          <p:nvPr/>
        </p:nvSpPr>
        <p:spPr bwMode="auto">
          <a:xfrm>
            <a:off x="5029200" y="3810000"/>
            <a:ext cx="3657600"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a:t>FRSAD Final Report:</a:t>
            </a:r>
          </a:p>
          <a:p>
            <a:r>
              <a:rPr lang="en-US">
                <a:solidFill>
                  <a:schemeClr val="tx2"/>
                </a:solidFill>
              </a:rPr>
              <a:t>http://www.ifla.org/files/assets/classification-and-indexing/functional-requirements-for-subject-authority-data/frsad-final-report.pdf </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FRBR/FRAD User Tasks</a:t>
            </a:r>
          </a:p>
        </p:txBody>
      </p:sp>
      <p:sp>
        <p:nvSpPr>
          <p:cNvPr id="31747" name="Content Placeholder 2"/>
          <p:cNvSpPr>
            <a:spLocks noGrp="1"/>
          </p:cNvSpPr>
          <p:nvPr>
            <p:ph idx="1"/>
          </p:nvPr>
        </p:nvSpPr>
        <p:spPr/>
        <p:txBody>
          <a:bodyPr/>
          <a:lstStyle/>
          <a:p>
            <a:r>
              <a:rPr lang="en-US" smtClean="0"/>
              <a:t>Find</a:t>
            </a:r>
          </a:p>
          <a:p>
            <a:r>
              <a:rPr lang="en-US" smtClean="0"/>
              <a:t>Identify</a:t>
            </a:r>
          </a:p>
          <a:p>
            <a:r>
              <a:rPr lang="en-US" smtClean="0"/>
              <a:t>Select</a:t>
            </a:r>
          </a:p>
          <a:p>
            <a:r>
              <a:rPr lang="en-US" smtClean="0"/>
              <a:t>Obtain</a:t>
            </a:r>
          </a:p>
          <a:p>
            <a:r>
              <a:rPr lang="en-US" smtClean="0"/>
              <a:t>Contextualize</a:t>
            </a:r>
          </a:p>
          <a:p>
            <a:r>
              <a:rPr lang="en-US" smtClean="0"/>
              <a:t>Justify</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ER Database</a:t>
            </a:r>
          </a:p>
        </p:txBody>
      </p:sp>
      <p:sp>
        <p:nvSpPr>
          <p:cNvPr id="32771" name="Content Placeholder 2"/>
          <p:cNvSpPr>
            <a:spLocks noGrp="1"/>
          </p:cNvSpPr>
          <p:nvPr>
            <p:ph idx="1"/>
          </p:nvPr>
        </p:nvSpPr>
        <p:spPr>
          <a:ln>
            <a:solidFill>
              <a:schemeClr val="tx1"/>
            </a:solidFill>
            <a:miter lim="800000"/>
            <a:headEnd/>
            <a:tailEnd/>
          </a:ln>
        </p:spPr>
        <p:txBody>
          <a:bodyPr/>
          <a:lstStyle/>
          <a:p>
            <a:pPr>
              <a:buFont typeface="Wingdings" pitchFamily="2" charset="2"/>
              <a:buNone/>
            </a:pPr>
            <a:r>
              <a:rPr lang="en-US" smtClean="0"/>
              <a:t>Which Margaret Mitchell would you like?</a:t>
            </a:r>
          </a:p>
          <a:p>
            <a:pPr lvl="1">
              <a:buFont typeface="Wingdings" pitchFamily="2" charset="2"/>
              <a:buNone/>
            </a:pPr>
            <a:r>
              <a:rPr lang="en-US" smtClean="0"/>
              <a:t>Mitchell, Margaret </a:t>
            </a:r>
          </a:p>
          <a:p>
            <a:pPr lvl="1">
              <a:buFont typeface="Wingdings" pitchFamily="2" charset="2"/>
              <a:buNone/>
            </a:pPr>
            <a:r>
              <a:rPr lang="en-US" smtClean="0"/>
              <a:t>Mitchell, Margaret, 1900-1949</a:t>
            </a:r>
          </a:p>
          <a:p>
            <a:pPr lvl="1">
              <a:buFont typeface="Wingdings" pitchFamily="2" charset="2"/>
              <a:buNone/>
            </a:pPr>
            <a:r>
              <a:rPr lang="en-US" smtClean="0"/>
              <a:t>Mitchell, Margaret, 1903- </a:t>
            </a:r>
          </a:p>
          <a:p>
            <a:pPr lvl="1">
              <a:buFont typeface="Wingdings" pitchFamily="2" charset="2"/>
              <a:buNone/>
            </a:pPr>
            <a:r>
              <a:rPr lang="en-US" smtClean="0"/>
              <a:t>Mitchell, Margaret, 1950- </a:t>
            </a:r>
          </a:p>
          <a:p>
            <a:pPr lvl="1">
              <a:buFont typeface="Wingdings" pitchFamily="2" charset="2"/>
              <a:buNone/>
            </a:pPr>
            <a:r>
              <a:rPr lang="en-US" smtClean="0"/>
              <a:t>Mitchell, Margaret, 1955- </a:t>
            </a:r>
          </a:p>
          <a:p>
            <a:pPr lvl="1">
              <a:buFont typeface="Wingdings" pitchFamily="2" charset="2"/>
              <a:buNone/>
            </a:pPr>
            <a:r>
              <a:rPr lang="en-US" smtClean="0"/>
              <a:t>Mitchell, Margaret, 1964- </a:t>
            </a:r>
          </a:p>
          <a:p>
            <a:pPr lvl="1">
              <a:buFont typeface="Wingdings" pitchFamily="2" charset="2"/>
              <a:buNone/>
            </a:pPr>
            <a:r>
              <a:rPr lang="en-US" smtClean="0"/>
              <a:t>etc.</a:t>
            </a:r>
          </a:p>
        </p:txBody>
      </p:sp>
      <p:sp>
        <p:nvSpPr>
          <p:cNvPr id="32772" name="Oval 4"/>
          <p:cNvSpPr>
            <a:spLocks noChangeArrowheads="1"/>
          </p:cNvSpPr>
          <p:nvPr/>
        </p:nvSpPr>
        <p:spPr bwMode="auto">
          <a:xfrm>
            <a:off x="304800" y="2590800"/>
            <a:ext cx="7696200" cy="6858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ER Database</a:t>
            </a:r>
          </a:p>
        </p:txBody>
      </p:sp>
      <p:sp>
        <p:nvSpPr>
          <p:cNvPr id="4" name="Flowchart: Process 3"/>
          <p:cNvSpPr/>
          <p:nvPr/>
        </p:nvSpPr>
        <p:spPr>
          <a:xfrm>
            <a:off x="304800" y="21336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5" name="Flowchart: Process 4"/>
          <p:cNvSpPr/>
          <p:nvPr/>
        </p:nvSpPr>
        <p:spPr>
          <a:xfrm>
            <a:off x="3124200" y="31242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sp>
        <p:nvSpPr>
          <p:cNvPr id="33797" name="AutoShape 47"/>
          <p:cNvSpPr>
            <a:spLocks noChangeArrowheads="1"/>
          </p:cNvSpPr>
          <p:nvPr/>
        </p:nvSpPr>
        <p:spPr bwMode="auto">
          <a:xfrm>
            <a:off x="3352800" y="23622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sp>
        <p:nvSpPr>
          <p:cNvPr id="10" name="Flowchart: Process 9"/>
          <p:cNvSpPr/>
          <p:nvPr/>
        </p:nvSpPr>
        <p:spPr>
          <a:xfrm>
            <a:off x="1752600" y="15240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Mitchell’s “Gone with the wind letters”</a:t>
            </a:r>
            <a:endParaRPr lang="en-US" sz="1400" i="1" dirty="0">
              <a:solidFill>
                <a:schemeClr val="tx1"/>
              </a:solidFill>
            </a:endParaRPr>
          </a:p>
        </p:txBody>
      </p:sp>
      <p:sp>
        <p:nvSpPr>
          <p:cNvPr id="11" name="Flowchart: Process 10"/>
          <p:cNvSpPr/>
          <p:nvPr/>
        </p:nvSpPr>
        <p:spPr>
          <a:xfrm>
            <a:off x="76200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Lost Laysen</a:t>
            </a:r>
            <a:endParaRPr lang="en-US" sz="1400" i="1" dirty="0">
              <a:solidFill>
                <a:schemeClr val="tx1"/>
              </a:solidFill>
            </a:endParaRPr>
          </a:p>
        </p:txBody>
      </p:sp>
      <p:sp>
        <p:nvSpPr>
          <p:cNvPr id="12" name="Flowchart: Process 11"/>
          <p:cNvSpPr/>
          <p:nvPr/>
        </p:nvSpPr>
        <p:spPr>
          <a:xfrm>
            <a:off x="4495800" y="1524000"/>
            <a:ext cx="2971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Before Scarlett: girlhood writings of Margaret Mitchell</a:t>
            </a:r>
            <a:endParaRPr lang="en-US" sz="1400" i="1" dirty="0">
              <a:solidFill>
                <a:schemeClr val="tx1"/>
              </a:solidFill>
            </a:endParaRPr>
          </a:p>
        </p:txBody>
      </p:sp>
      <p:cxnSp>
        <p:nvCxnSpPr>
          <p:cNvPr id="33801" name="Straight Connector 13"/>
          <p:cNvCxnSpPr>
            <a:cxnSpLocks noChangeShapeType="1"/>
            <a:stCxn id="4" idx="3"/>
            <a:endCxn id="33797" idx="1"/>
          </p:cNvCxnSpPr>
          <p:nvPr/>
        </p:nvCxnSpPr>
        <p:spPr bwMode="auto">
          <a:xfrm>
            <a:off x="1600200" y="2438400"/>
            <a:ext cx="17526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2" name="Straight Connector 16"/>
          <p:cNvCxnSpPr>
            <a:cxnSpLocks noChangeShapeType="1"/>
            <a:stCxn id="10" idx="2"/>
            <a:endCxn id="33797" idx="1"/>
          </p:cNvCxnSpPr>
          <p:nvPr/>
        </p:nvCxnSpPr>
        <p:spPr bwMode="auto">
          <a:xfrm rot="16200000" flipH="1">
            <a:off x="2933700" y="2247900"/>
            <a:ext cx="5334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3" name="Straight Connector 19"/>
          <p:cNvCxnSpPr>
            <a:cxnSpLocks noChangeShapeType="1"/>
            <a:stCxn id="33797" idx="3"/>
            <a:endCxn id="12" idx="2"/>
          </p:cNvCxnSpPr>
          <p:nvPr/>
        </p:nvCxnSpPr>
        <p:spPr bwMode="auto">
          <a:xfrm flipV="1">
            <a:off x="5600700" y="2133600"/>
            <a:ext cx="38100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4" name="Straight Connector 22"/>
          <p:cNvCxnSpPr>
            <a:cxnSpLocks noChangeShapeType="1"/>
            <a:stCxn id="11" idx="1"/>
            <a:endCxn id="33797" idx="3"/>
          </p:cNvCxnSpPr>
          <p:nvPr/>
        </p:nvCxnSpPr>
        <p:spPr bwMode="auto">
          <a:xfrm rot="10800000" flipV="1">
            <a:off x="5600700" y="2514600"/>
            <a:ext cx="20193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5" name="Straight Connector 29"/>
          <p:cNvCxnSpPr>
            <a:cxnSpLocks noChangeShapeType="1"/>
            <a:stCxn id="5" idx="0"/>
            <a:endCxn id="33797" idx="2"/>
          </p:cNvCxnSpPr>
          <p:nvPr/>
        </p:nvCxnSpPr>
        <p:spPr bwMode="auto">
          <a:xfrm rot="5400000" flipH="1" flipV="1">
            <a:off x="4371975" y="3019425"/>
            <a:ext cx="152400" cy="57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3806" name="AutoShape 47"/>
          <p:cNvSpPr>
            <a:spLocks noChangeArrowheads="1"/>
          </p:cNvSpPr>
          <p:nvPr/>
        </p:nvSpPr>
        <p:spPr bwMode="auto">
          <a:xfrm>
            <a:off x="3352800" y="42672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34" name="Flowchart: Process 33"/>
          <p:cNvSpPr/>
          <p:nvPr/>
        </p:nvSpPr>
        <p:spPr>
          <a:xfrm>
            <a:off x="381000" y="40386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Road to Tara: The life of Margaret Mitchell</a:t>
            </a:r>
            <a:endParaRPr lang="en-US" sz="1400" i="1" dirty="0">
              <a:solidFill>
                <a:schemeClr val="tx1"/>
              </a:solidFill>
            </a:endParaRPr>
          </a:p>
        </p:txBody>
      </p:sp>
      <p:sp>
        <p:nvSpPr>
          <p:cNvPr id="35" name="Flowchart: Process 34"/>
          <p:cNvSpPr/>
          <p:nvPr/>
        </p:nvSpPr>
        <p:spPr>
          <a:xfrm>
            <a:off x="2971800" y="58674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New York times obituary of Margaret Mitchell</a:t>
            </a:r>
            <a:endParaRPr lang="en-US" sz="1400" i="1" dirty="0">
              <a:solidFill>
                <a:schemeClr val="tx1"/>
              </a:solidFill>
            </a:endParaRPr>
          </a:p>
        </p:txBody>
      </p:sp>
      <p:sp>
        <p:nvSpPr>
          <p:cNvPr id="36" name="Flowchart: Process 35"/>
          <p:cNvSpPr/>
          <p:nvPr/>
        </p:nvSpPr>
        <p:spPr>
          <a:xfrm>
            <a:off x="152400" y="5105400"/>
            <a:ext cx="38862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&amp; John Marsh: the love story behind Gone with the wind</a:t>
            </a:r>
            <a:endParaRPr lang="en-US" sz="1400" i="1" dirty="0">
              <a:solidFill>
                <a:schemeClr val="tx1"/>
              </a:solidFill>
            </a:endParaRPr>
          </a:p>
        </p:txBody>
      </p:sp>
      <p:sp>
        <p:nvSpPr>
          <p:cNvPr id="37" name="Flowchart: Process 36"/>
          <p:cNvSpPr/>
          <p:nvPr/>
        </p:nvSpPr>
        <p:spPr>
          <a:xfrm>
            <a:off x="4953000" y="5105400"/>
            <a:ext cx="40386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Southern daughter: the life of Margaret Mitchell and the making of Gone with the wind</a:t>
            </a:r>
            <a:endParaRPr lang="en-US" sz="1400" i="1" dirty="0">
              <a:solidFill>
                <a:schemeClr val="tx1"/>
              </a:solidFill>
            </a:endParaRPr>
          </a:p>
        </p:txBody>
      </p:sp>
      <p:sp>
        <p:nvSpPr>
          <p:cNvPr id="38" name="Flowchart: Process 37"/>
          <p:cNvSpPr/>
          <p:nvPr/>
        </p:nvSpPr>
        <p:spPr>
          <a:xfrm>
            <a:off x="5791200" y="4114800"/>
            <a:ext cx="3048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of Atlanta: the author of Gone with the wind</a:t>
            </a:r>
            <a:endParaRPr lang="en-US" sz="1400" i="1" dirty="0">
              <a:solidFill>
                <a:schemeClr val="tx1"/>
              </a:solidFill>
            </a:endParaRPr>
          </a:p>
        </p:txBody>
      </p:sp>
      <p:cxnSp>
        <p:nvCxnSpPr>
          <p:cNvPr id="33812" name="Straight Connector 39"/>
          <p:cNvCxnSpPr>
            <a:cxnSpLocks noChangeShapeType="1"/>
            <a:stCxn id="33806" idx="0"/>
            <a:endCxn id="5" idx="2"/>
          </p:cNvCxnSpPr>
          <p:nvPr/>
        </p:nvCxnSpPr>
        <p:spPr bwMode="auto">
          <a:xfrm rot="16200000" flipV="1">
            <a:off x="4295775" y="4086225"/>
            <a:ext cx="304800" cy="57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3" name="Straight Connector 42"/>
          <p:cNvCxnSpPr>
            <a:cxnSpLocks noChangeShapeType="1"/>
            <a:stCxn id="33806" idx="3"/>
            <a:endCxn id="38" idx="1"/>
          </p:cNvCxnSpPr>
          <p:nvPr/>
        </p:nvCxnSpPr>
        <p:spPr bwMode="auto">
          <a:xfrm flipV="1">
            <a:off x="5600700" y="4419600"/>
            <a:ext cx="1905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4" name="Straight Connector 45"/>
          <p:cNvCxnSpPr>
            <a:cxnSpLocks noChangeShapeType="1"/>
            <a:stCxn id="33806" idx="2"/>
            <a:endCxn id="37" idx="1"/>
          </p:cNvCxnSpPr>
          <p:nvPr/>
        </p:nvCxnSpPr>
        <p:spPr bwMode="auto">
          <a:xfrm rot="16200000" flipH="1">
            <a:off x="4543425" y="4962525"/>
            <a:ext cx="342900" cy="4762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5" name="Straight Connector 49"/>
          <p:cNvCxnSpPr>
            <a:cxnSpLocks noChangeShapeType="1"/>
            <a:stCxn id="33806" idx="2"/>
            <a:endCxn id="35" idx="0"/>
          </p:cNvCxnSpPr>
          <p:nvPr/>
        </p:nvCxnSpPr>
        <p:spPr bwMode="auto">
          <a:xfrm rot="5400000">
            <a:off x="3952875" y="5343525"/>
            <a:ext cx="838200" cy="209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6" name="Straight Connector 52"/>
          <p:cNvCxnSpPr>
            <a:cxnSpLocks noChangeShapeType="1"/>
            <a:stCxn id="33806" idx="2"/>
            <a:endCxn id="36" idx="3"/>
          </p:cNvCxnSpPr>
          <p:nvPr/>
        </p:nvCxnSpPr>
        <p:spPr bwMode="auto">
          <a:xfrm rot="5400000">
            <a:off x="4086225" y="4981575"/>
            <a:ext cx="342900" cy="438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17" name="Straight Connector 55"/>
          <p:cNvCxnSpPr>
            <a:cxnSpLocks noChangeShapeType="1"/>
            <a:stCxn id="34" idx="3"/>
            <a:endCxn id="33806" idx="1"/>
          </p:cNvCxnSpPr>
          <p:nvPr/>
        </p:nvCxnSpPr>
        <p:spPr bwMode="auto">
          <a:xfrm>
            <a:off x="2971800" y="4343400"/>
            <a:ext cx="3810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3818" name="Oval 57"/>
          <p:cNvSpPr>
            <a:spLocks noChangeArrowheads="1"/>
          </p:cNvSpPr>
          <p:nvPr/>
        </p:nvSpPr>
        <p:spPr bwMode="auto">
          <a:xfrm>
            <a:off x="152400" y="4953000"/>
            <a:ext cx="3733800" cy="8382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ER Database</a:t>
            </a:r>
          </a:p>
        </p:txBody>
      </p:sp>
      <p:sp>
        <p:nvSpPr>
          <p:cNvPr id="34819" name="AutoShape 47"/>
          <p:cNvSpPr>
            <a:spLocks noChangeArrowheads="1"/>
          </p:cNvSpPr>
          <p:nvPr/>
        </p:nvSpPr>
        <p:spPr bwMode="auto">
          <a:xfrm>
            <a:off x="685800" y="25146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sp>
        <p:nvSpPr>
          <p:cNvPr id="34820" name="AutoShape 47"/>
          <p:cNvSpPr>
            <a:spLocks noChangeArrowheads="1"/>
          </p:cNvSpPr>
          <p:nvPr/>
        </p:nvSpPr>
        <p:spPr bwMode="auto">
          <a:xfrm>
            <a:off x="4457700" y="25146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36" name="Flowchart: Process 35"/>
          <p:cNvSpPr/>
          <p:nvPr/>
        </p:nvSpPr>
        <p:spPr>
          <a:xfrm>
            <a:off x="228600" y="3505200"/>
            <a:ext cx="38862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&amp; John Marsh: the love story behind Gone with the wind</a:t>
            </a:r>
            <a:endParaRPr lang="en-US" sz="1400" i="1" dirty="0">
              <a:solidFill>
                <a:schemeClr val="tx1"/>
              </a:solidFill>
            </a:endParaRPr>
          </a:p>
        </p:txBody>
      </p:sp>
      <p:cxnSp>
        <p:nvCxnSpPr>
          <p:cNvPr id="34822" name="Straight Connector 39"/>
          <p:cNvCxnSpPr>
            <a:cxnSpLocks noChangeShapeType="1"/>
            <a:stCxn id="34820" idx="0"/>
            <a:endCxn id="25" idx="2"/>
          </p:cNvCxnSpPr>
          <p:nvPr/>
        </p:nvCxnSpPr>
        <p:spPr bwMode="auto">
          <a:xfrm rot="5400000" flipH="1" flipV="1">
            <a:off x="5457825" y="2181225"/>
            <a:ext cx="457200" cy="209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23" name="Straight Connector 27"/>
          <p:cNvCxnSpPr>
            <a:cxnSpLocks noChangeShapeType="1"/>
            <a:stCxn id="36" idx="0"/>
            <a:endCxn id="34819" idx="2"/>
          </p:cNvCxnSpPr>
          <p:nvPr/>
        </p:nvCxnSpPr>
        <p:spPr bwMode="auto">
          <a:xfrm rot="16200000" flipV="1">
            <a:off x="1800225" y="3133725"/>
            <a:ext cx="381000" cy="3619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24" name="Straight Connector 31"/>
          <p:cNvCxnSpPr>
            <a:cxnSpLocks noChangeShapeType="1"/>
            <a:stCxn id="36" idx="3"/>
            <a:endCxn id="34820" idx="1"/>
          </p:cNvCxnSpPr>
          <p:nvPr/>
        </p:nvCxnSpPr>
        <p:spPr bwMode="auto">
          <a:xfrm flipV="1">
            <a:off x="4114800" y="2895600"/>
            <a:ext cx="342900" cy="8763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7" name="Flowchart: Process 46"/>
          <p:cNvSpPr/>
          <p:nvPr/>
        </p:nvSpPr>
        <p:spPr>
          <a:xfrm>
            <a:off x="762000" y="1600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a:t>
            </a:r>
            <a:r>
              <a:rPr lang="en-US" sz="1400">
                <a:solidFill>
                  <a:schemeClr val="tx1"/>
                </a:solidFill>
              </a:rPr>
              <a:t>: Walker, Marianne</a:t>
            </a:r>
            <a:endParaRPr lang="en-US" sz="1400" dirty="0">
              <a:solidFill>
                <a:schemeClr val="tx1"/>
              </a:solidFill>
            </a:endParaRPr>
          </a:p>
        </p:txBody>
      </p:sp>
      <p:sp>
        <p:nvSpPr>
          <p:cNvPr id="48" name="Flowchart: Process 47"/>
          <p:cNvSpPr/>
          <p:nvPr/>
        </p:nvSpPr>
        <p:spPr>
          <a:xfrm>
            <a:off x="6172200" y="32766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a:t>
            </a:r>
            <a:r>
              <a:rPr lang="en-US" sz="1400">
                <a:solidFill>
                  <a:schemeClr val="tx1"/>
                </a:solidFill>
              </a:rPr>
              <a:t>: Marsh, John R. </a:t>
            </a:r>
            <a:endParaRPr lang="en-US" sz="1400" dirty="0">
              <a:solidFill>
                <a:schemeClr val="tx1"/>
              </a:solidFill>
            </a:endParaRPr>
          </a:p>
        </p:txBody>
      </p:sp>
      <p:cxnSp>
        <p:nvCxnSpPr>
          <p:cNvPr id="34827" name="Straight Connector 50"/>
          <p:cNvCxnSpPr>
            <a:cxnSpLocks noChangeShapeType="1"/>
            <a:stCxn id="34820" idx="2"/>
            <a:endCxn id="48" idx="1"/>
          </p:cNvCxnSpPr>
          <p:nvPr/>
        </p:nvCxnSpPr>
        <p:spPr bwMode="auto">
          <a:xfrm rot="16200000" flipH="1">
            <a:off x="5724525" y="3133725"/>
            <a:ext cx="304800" cy="590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28" name="Straight Connector 58"/>
          <p:cNvCxnSpPr>
            <a:cxnSpLocks noChangeShapeType="1"/>
            <a:stCxn id="34819" idx="0"/>
            <a:endCxn id="47" idx="2"/>
          </p:cNvCxnSpPr>
          <p:nvPr/>
        </p:nvCxnSpPr>
        <p:spPr bwMode="auto">
          <a:xfrm rot="16200000" flipV="1">
            <a:off x="1647825" y="2352675"/>
            <a:ext cx="304800" cy="190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4829" name="AutoShape 47"/>
          <p:cNvSpPr>
            <a:spLocks noChangeArrowheads="1"/>
          </p:cNvSpPr>
          <p:nvPr/>
        </p:nvSpPr>
        <p:spPr bwMode="auto">
          <a:xfrm>
            <a:off x="2590800" y="4325938"/>
            <a:ext cx="3124200" cy="6270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cxnSp>
        <p:nvCxnSpPr>
          <p:cNvPr id="34830" name="Straight Connector 62"/>
          <p:cNvCxnSpPr>
            <a:cxnSpLocks noChangeShapeType="1"/>
            <a:stCxn id="36" idx="2"/>
            <a:endCxn id="34829" idx="1"/>
          </p:cNvCxnSpPr>
          <p:nvPr/>
        </p:nvCxnSpPr>
        <p:spPr bwMode="auto">
          <a:xfrm rot="16200000" flipH="1">
            <a:off x="2081212" y="4129088"/>
            <a:ext cx="600075" cy="4191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5" name="Flowchart: Process 64"/>
          <p:cNvSpPr/>
          <p:nvPr/>
        </p:nvSpPr>
        <p:spPr>
          <a:xfrm>
            <a:off x="6324600" y="56388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Japanese</a:t>
            </a:r>
            <a:endParaRPr lang="en-US" sz="1400" dirty="0">
              <a:solidFill>
                <a:schemeClr val="tx1"/>
              </a:solidFill>
            </a:endParaRPr>
          </a:p>
        </p:txBody>
      </p:sp>
      <p:sp>
        <p:nvSpPr>
          <p:cNvPr id="66" name="Flowchart: Process 65"/>
          <p:cNvSpPr/>
          <p:nvPr/>
        </p:nvSpPr>
        <p:spPr>
          <a:xfrm>
            <a:off x="3657600" y="56388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Russian</a:t>
            </a:r>
            <a:endParaRPr lang="en-US" sz="1400" dirty="0">
              <a:solidFill>
                <a:schemeClr val="tx1"/>
              </a:solidFill>
            </a:endParaRPr>
          </a:p>
        </p:txBody>
      </p:sp>
      <p:sp>
        <p:nvSpPr>
          <p:cNvPr id="67" name="Flowchart: Process 66"/>
          <p:cNvSpPr/>
          <p:nvPr/>
        </p:nvSpPr>
        <p:spPr>
          <a:xfrm>
            <a:off x="838200" y="5334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a:t>
            </a:r>
            <a:endParaRPr lang="en-US" sz="1400" dirty="0">
              <a:solidFill>
                <a:schemeClr val="tx1"/>
              </a:solidFill>
            </a:endParaRPr>
          </a:p>
        </p:txBody>
      </p:sp>
      <p:cxnSp>
        <p:nvCxnSpPr>
          <p:cNvPr id="34834" name="Straight Connector 68"/>
          <p:cNvCxnSpPr>
            <a:cxnSpLocks noChangeShapeType="1"/>
            <a:stCxn id="34829" idx="2"/>
            <a:endCxn id="67" idx="0"/>
          </p:cNvCxnSpPr>
          <p:nvPr/>
        </p:nvCxnSpPr>
        <p:spPr bwMode="auto">
          <a:xfrm flipH="1">
            <a:off x="1866900" y="4953000"/>
            <a:ext cx="2286000" cy="381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35" name="Straight Connector 71"/>
          <p:cNvCxnSpPr>
            <a:cxnSpLocks noChangeShapeType="1"/>
            <a:stCxn id="34829" idx="2"/>
            <a:endCxn id="66" idx="0"/>
          </p:cNvCxnSpPr>
          <p:nvPr/>
        </p:nvCxnSpPr>
        <p:spPr bwMode="auto">
          <a:xfrm rot="16200000" flipH="1">
            <a:off x="4076700" y="5029200"/>
            <a:ext cx="68580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4836" name="Straight Connector 74"/>
          <p:cNvCxnSpPr>
            <a:cxnSpLocks noChangeShapeType="1"/>
            <a:stCxn id="34829" idx="2"/>
            <a:endCxn id="65" idx="0"/>
          </p:cNvCxnSpPr>
          <p:nvPr/>
        </p:nvCxnSpPr>
        <p:spPr bwMode="auto">
          <a:xfrm rot="16200000" flipH="1">
            <a:off x="5410200" y="3695700"/>
            <a:ext cx="685800" cy="3200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78" name="Flowchart: Process 77"/>
          <p:cNvSpPr/>
          <p:nvPr/>
        </p:nvSpPr>
        <p:spPr>
          <a:xfrm>
            <a:off x="6934200" y="24384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Topic: Authorship</a:t>
            </a:r>
            <a:endParaRPr lang="en-US" sz="1400" dirty="0">
              <a:solidFill>
                <a:schemeClr val="tx1"/>
              </a:solidFill>
            </a:endParaRPr>
          </a:p>
        </p:txBody>
      </p:sp>
      <p:cxnSp>
        <p:nvCxnSpPr>
          <p:cNvPr id="34838" name="Straight Connector 79"/>
          <p:cNvCxnSpPr>
            <a:cxnSpLocks noChangeShapeType="1"/>
            <a:stCxn id="34820" idx="3"/>
            <a:endCxn id="78" idx="1"/>
          </p:cNvCxnSpPr>
          <p:nvPr/>
        </p:nvCxnSpPr>
        <p:spPr bwMode="auto">
          <a:xfrm flipV="1">
            <a:off x="6705600" y="2743200"/>
            <a:ext cx="2286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5" name="Flowchart: Process 24"/>
          <p:cNvSpPr/>
          <p:nvPr/>
        </p:nvSpPr>
        <p:spPr>
          <a:xfrm>
            <a:off x="4495800" y="12192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ER Database</a:t>
            </a:r>
          </a:p>
        </p:txBody>
      </p:sp>
      <p:sp>
        <p:nvSpPr>
          <p:cNvPr id="4" name="Flowchart: Process 3"/>
          <p:cNvSpPr/>
          <p:nvPr/>
        </p:nvSpPr>
        <p:spPr>
          <a:xfrm>
            <a:off x="304800" y="21336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35844" name="AutoShape 47"/>
          <p:cNvSpPr>
            <a:spLocks noChangeArrowheads="1"/>
          </p:cNvSpPr>
          <p:nvPr/>
        </p:nvSpPr>
        <p:spPr bwMode="auto">
          <a:xfrm>
            <a:off x="3352800" y="23622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sp>
        <p:nvSpPr>
          <p:cNvPr id="10" name="Flowchart: Process 9"/>
          <p:cNvSpPr/>
          <p:nvPr/>
        </p:nvSpPr>
        <p:spPr>
          <a:xfrm>
            <a:off x="1752600" y="15240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Mitchell’s “Gone with the wind letters”</a:t>
            </a:r>
            <a:endParaRPr lang="en-US" sz="1400" i="1" dirty="0">
              <a:solidFill>
                <a:schemeClr val="tx1"/>
              </a:solidFill>
            </a:endParaRPr>
          </a:p>
        </p:txBody>
      </p:sp>
      <p:sp>
        <p:nvSpPr>
          <p:cNvPr id="11" name="Flowchart: Process 10"/>
          <p:cNvSpPr/>
          <p:nvPr/>
        </p:nvSpPr>
        <p:spPr>
          <a:xfrm>
            <a:off x="7620000" y="22098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Lost Laysen</a:t>
            </a:r>
            <a:endParaRPr lang="en-US" sz="1400" i="1" dirty="0">
              <a:solidFill>
                <a:schemeClr val="tx1"/>
              </a:solidFill>
            </a:endParaRPr>
          </a:p>
        </p:txBody>
      </p:sp>
      <p:sp>
        <p:nvSpPr>
          <p:cNvPr id="12" name="Flowchart: Process 11"/>
          <p:cNvSpPr/>
          <p:nvPr/>
        </p:nvSpPr>
        <p:spPr>
          <a:xfrm>
            <a:off x="4495800" y="1524000"/>
            <a:ext cx="2971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Before Scarlett: girlhood writings of Margaret Mitchell</a:t>
            </a:r>
            <a:endParaRPr lang="en-US" sz="1400" i="1" dirty="0">
              <a:solidFill>
                <a:schemeClr val="tx1"/>
              </a:solidFill>
            </a:endParaRPr>
          </a:p>
        </p:txBody>
      </p:sp>
      <p:cxnSp>
        <p:nvCxnSpPr>
          <p:cNvPr id="35848" name="Straight Connector 13"/>
          <p:cNvCxnSpPr>
            <a:cxnSpLocks noChangeShapeType="1"/>
            <a:stCxn id="4" idx="3"/>
            <a:endCxn id="35844" idx="1"/>
          </p:cNvCxnSpPr>
          <p:nvPr/>
        </p:nvCxnSpPr>
        <p:spPr bwMode="auto">
          <a:xfrm>
            <a:off x="1600200" y="2438400"/>
            <a:ext cx="17526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49" name="Straight Connector 16"/>
          <p:cNvCxnSpPr>
            <a:cxnSpLocks noChangeShapeType="1"/>
            <a:stCxn id="10" idx="2"/>
            <a:endCxn id="35844" idx="1"/>
          </p:cNvCxnSpPr>
          <p:nvPr/>
        </p:nvCxnSpPr>
        <p:spPr bwMode="auto">
          <a:xfrm rot="16200000" flipH="1">
            <a:off x="2933700" y="2247900"/>
            <a:ext cx="5334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50" name="Straight Connector 19"/>
          <p:cNvCxnSpPr>
            <a:cxnSpLocks noChangeShapeType="1"/>
            <a:stCxn id="35844" idx="3"/>
            <a:endCxn id="12" idx="2"/>
          </p:cNvCxnSpPr>
          <p:nvPr/>
        </p:nvCxnSpPr>
        <p:spPr bwMode="auto">
          <a:xfrm flipV="1">
            <a:off x="5600700" y="2133600"/>
            <a:ext cx="381000" cy="533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51" name="Straight Connector 22"/>
          <p:cNvCxnSpPr>
            <a:cxnSpLocks noChangeShapeType="1"/>
            <a:stCxn id="11" idx="1"/>
            <a:endCxn id="35844" idx="3"/>
          </p:cNvCxnSpPr>
          <p:nvPr/>
        </p:nvCxnSpPr>
        <p:spPr bwMode="auto">
          <a:xfrm rot="10800000" flipV="1">
            <a:off x="5600700" y="2514600"/>
            <a:ext cx="20193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52" name="Straight Connector 29"/>
          <p:cNvCxnSpPr>
            <a:cxnSpLocks noChangeShapeType="1"/>
            <a:stCxn id="28" idx="0"/>
            <a:endCxn id="35844" idx="2"/>
          </p:cNvCxnSpPr>
          <p:nvPr/>
        </p:nvCxnSpPr>
        <p:spPr bwMode="auto">
          <a:xfrm rot="16200000" flipV="1">
            <a:off x="4410075" y="3038475"/>
            <a:ext cx="152400" cy="190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5853" name="AutoShape 47"/>
          <p:cNvSpPr>
            <a:spLocks noChangeArrowheads="1"/>
          </p:cNvSpPr>
          <p:nvPr/>
        </p:nvSpPr>
        <p:spPr bwMode="auto">
          <a:xfrm>
            <a:off x="3352800" y="42672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sp>
        <p:nvSpPr>
          <p:cNvPr id="34" name="Flowchart: Process 33"/>
          <p:cNvSpPr/>
          <p:nvPr/>
        </p:nvSpPr>
        <p:spPr>
          <a:xfrm>
            <a:off x="381000" y="40386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Road to Tara: The life of Margaret Mitchell</a:t>
            </a:r>
            <a:endParaRPr lang="en-US" sz="1400" i="1" dirty="0">
              <a:solidFill>
                <a:schemeClr val="tx1"/>
              </a:solidFill>
            </a:endParaRPr>
          </a:p>
        </p:txBody>
      </p:sp>
      <p:sp>
        <p:nvSpPr>
          <p:cNvPr id="35" name="Flowchart: Process 34"/>
          <p:cNvSpPr/>
          <p:nvPr/>
        </p:nvSpPr>
        <p:spPr>
          <a:xfrm>
            <a:off x="2971800" y="5867400"/>
            <a:ext cx="2590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New York times obituary of Margaret Mitchell</a:t>
            </a:r>
            <a:endParaRPr lang="en-US" sz="1400" i="1" dirty="0">
              <a:solidFill>
                <a:schemeClr val="tx1"/>
              </a:solidFill>
            </a:endParaRPr>
          </a:p>
        </p:txBody>
      </p:sp>
      <p:sp>
        <p:nvSpPr>
          <p:cNvPr id="36" name="Flowchart: Process 35"/>
          <p:cNvSpPr/>
          <p:nvPr/>
        </p:nvSpPr>
        <p:spPr>
          <a:xfrm>
            <a:off x="152400" y="5105400"/>
            <a:ext cx="38862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&amp; John Marsh: the love story behind Gone with the wind</a:t>
            </a:r>
            <a:endParaRPr lang="en-US" sz="1400" i="1" dirty="0">
              <a:solidFill>
                <a:schemeClr val="tx1"/>
              </a:solidFill>
            </a:endParaRPr>
          </a:p>
        </p:txBody>
      </p:sp>
      <p:sp>
        <p:nvSpPr>
          <p:cNvPr id="37" name="Flowchart: Process 36"/>
          <p:cNvSpPr/>
          <p:nvPr/>
        </p:nvSpPr>
        <p:spPr>
          <a:xfrm>
            <a:off x="4953000" y="5105400"/>
            <a:ext cx="4038600" cy="5334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Southern daughter: the life of Margaret Mitchell and the making of Gone with the wind</a:t>
            </a:r>
            <a:endParaRPr lang="en-US" sz="1400" i="1" dirty="0">
              <a:solidFill>
                <a:schemeClr val="tx1"/>
              </a:solidFill>
            </a:endParaRPr>
          </a:p>
        </p:txBody>
      </p:sp>
      <p:sp>
        <p:nvSpPr>
          <p:cNvPr id="38" name="Flowchart: Process 37"/>
          <p:cNvSpPr/>
          <p:nvPr/>
        </p:nvSpPr>
        <p:spPr>
          <a:xfrm>
            <a:off x="5791200" y="4114800"/>
            <a:ext cx="30480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a:t>
            </a:r>
            <a:r>
              <a:rPr lang="en-US" sz="1400">
                <a:solidFill>
                  <a:schemeClr val="tx1"/>
                </a:solidFill>
              </a:rPr>
              <a:t>: </a:t>
            </a:r>
            <a:r>
              <a:rPr lang="en-US" sz="1400" i="1">
                <a:solidFill>
                  <a:schemeClr val="tx1"/>
                </a:solidFill>
              </a:rPr>
              <a:t>Margaret Mitchell of Atlanta: the author of Gone with the wind</a:t>
            </a:r>
            <a:endParaRPr lang="en-US" sz="1400" i="1" dirty="0">
              <a:solidFill>
                <a:schemeClr val="tx1"/>
              </a:solidFill>
            </a:endParaRPr>
          </a:p>
        </p:txBody>
      </p:sp>
      <p:cxnSp>
        <p:nvCxnSpPr>
          <p:cNvPr id="35859" name="Straight Connector 39"/>
          <p:cNvCxnSpPr>
            <a:cxnSpLocks noChangeShapeType="1"/>
            <a:stCxn id="35853" idx="0"/>
            <a:endCxn id="28" idx="2"/>
          </p:cNvCxnSpPr>
          <p:nvPr/>
        </p:nvCxnSpPr>
        <p:spPr bwMode="auto">
          <a:xfrm rot="5400000" flipH="1" flipV="1">
            <a:off x="4333875" y="4105275"/>
            <a:ext cx="304800" cy="190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0" name="Straight Connector 42"/>
          <p:cNvCxnSpPr>
            <a:cxnSpLocks noChangeShapeType="1"/>
            <a:stCxn id="35853" idx="3"/>
            <a:endCxn id="38" idx="1"/>
          </p:cNvCxnSpPr>
          <p:nvPr/>
        </p:nvCxnSpPr>
        <p:spPr bwMode="auto">
          <a:xfrm flipV="1">
            <a:off x="5600700" y="4419600"/>
            <a:ext cx="1905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1" name="Straight Connector 45"/>
          <p:cNvCxnSpPr>
            <a:cxnSpLocks noChangeShapeType="1"/>
            <a:stCxn id="35853" idx="2"/>
            <a:endCxn id="37" idx="1"/>
          </p:cNvCxnSpPr>
          <p:nvPr/>
        </p:nvCxnSpPr>
        <p:spPr bwMode="auto">
          <a:xfrm rot="16200000" flipH="1">
            <a:off x="4543425" y="4962525"/>
            <a:ext cx="342900" cy="4762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2" name="Straight Connector 49"/>
          <p:cNvCxnSpPr>
            <a:cxnSpLocks noChangeShapeType="1"/>
            <a:stCxn id="35853" idx="2"/>
            <a:endCxn id="35" idx="0"/>
          </p:cNvCxnSpPr>
          <p:nvPr/>
        </p:nvCxnSpPr>
        <p:spPr bwMode="auto">
          <a:xfrm rot="5400000">
            <a:off x="3952875" y="5343525"/>
            <a:ext cx="838200" cy="2095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3" name="Straight Connector 52"/>
          <p:cNvCxnSpPr>
            <a:cxnSpLocks noChangeShapeType="1"/>
            <a:stCxn id="35853" idx="2"/>
            <a:endCxn id="36" idx="3"/>
          </p:cNvCxnSpPr>
          <p:nvPr/>
        </p:nvCxnSpPr>
        <p:spPr bwMode="auto">
          <a:xfrm rot="5400000">
            <a:off x="4086225" y="4981575"/>
            <a:ext cx="342900" cy="4381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5864" name="Straight Connector 55"/>
          <p:cNvCxnSpPr>
            <a:cxnSpLocks noChangeShapeType="1"/>
            <a:stCxn id="34" idx="3"/>
            <a:endCxn id="35853" idx="1"/>
          </p:cNvCxnSpPr>
          <p:nvPr/>
        </p:nvCxnSpPr>
        <p:spPr bwMode="auto">
          <a:xfrm>
            <a:off x="2971800" y="4343400"/>
            <a:ext cx="3810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5865" name="Oval 57"/>
          <p:cNvSpPr>
            <a:spLocks noChangeArrowheads="1"/>
          </p:cNvSpPr>
          <p:nvPr/>
        </p:nvSpPr>
        <p:spPr bwMode="auto">
          <a:xfrm>
            <a:off x="0" y="1905000"/>
            <a:ext cx="1828800" cy="9906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lowchart: Process 27"/>
          <p:cNvSpPr/>
          <p:nvPr/>
        </p:nvSpPr>
        <p:spPr>
          <a:xfrm>
            <a:off x="3200400" y="31242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ER Database</a:t>
            </a:r>
          </a:p>
        </p:txBody>
      </p:sp>
      <p:sp>
        <p:nvSpPr>
          <p:cNvPr id="3" name="Flowchart: Process 2"/>
          <p:cNvSpPr/>
          <p:nvPr/>
        </p:nvSpPr>
        <p:spPr>
          <a:xfrm>
            <a:off x="3962400" y="23622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36868" name="AutoShape 47"/>
          <p:cNvSpPr>
            <a:spLocks noChangeArrowheads="1"/>
          </p:cNvSpPr>
          <p:nvPr/>
        </p:nvSpPr>
        <p:spPr bwMode="auto">
          <a:xfrm>
            <a:off x="1485900" y="2362200"/>
            <a:ext cx="2247900" cy="6096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36869" name="Straight Connector 5"/>
          <p:cNvCxnSpPr>
            <a:cxnSpLocks noChangeShapeType="1"/>
            <a:stCxn id="3" idx="1"/>
            <a:endCxn id="36868" idx="3"/>
          </p:cNvCxnSpPr>
          <p:nvPr/>
        </p:nvCxnSpPr>
        <p:spPr bwMode="auto">
          <a:xfrm rot="10800000">
            <a:off x="3733800" y="2667000"/>
            <a:ext cx="22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870" name="AutoShape 47"/>
          <p:cNvSpPr>
            <a:spLocks noChangeArrowheads="1"/>
          </p:cNvSpPr>
          <p:nvPr/>
        </p:nvSpPr>
        <p:spPr bwMode="auto">
          <a:xfrm>
            <a:off x="6134100" y="1524000"/>
            <a:ext cx="22479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subject</a:t>
            </a:r>
            <a:endParaRPr lang="en-US" sz="1400"/>
          </a:p>
        </p:txBody>
      </p:sp>
      <p:cxnSp>
        <p:nvCxnSpPr>
          <p:cNvPr id="36871" name="Straight Connector 8"/>
          <p:cNvCxnSpPr>
            <a:cxnSpLocks noChangeShapeType="1"/>
            <a:stCxn id="36870" idx="1"/>
            <a:endCxn id="3" idx="3"/>
          </p:cNvCxnSpPr>
          <p:nvPr/>
        </p:nvCxnSpPr>
        <p:spPr bwMode="auto">
          <a:xfrm rot="10800000" flipV="1">
            <a:off x="5257800" y="1905000"/>
            <a:ext cx="876300" cy="762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872" name="AutoShape 47"/>
          <p:cNvSpPr>
            <a:spLocks noChangeArrowheads="1"/>
          </p:cNvSpPr>
          <p:nvPr/>
        </p:nvSpPr>
        <p:spPr bwMode="auto">
          <a:xfrm>
            <a:off x="2590800" y="3276600"/>
            <a:ext cx="3124200" cy="6270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cxnSp>
        <p:nvCxnSpPr>
          <p:cNvPr id="36873" name="Straight Connector 21"/>
          <p:cNvCxnSpPr>
            <a:cxnSpLocks noChangeShapeType="1"/>
            <a:stCxn id="36872" idx="0"/>
            <a:endCxn id="3" idx="2"/>
          </p:cNvCxnSpPr>
          <p:nvPr/>
        </p:nvCxnSpPr>
        <p:spPr bwMode="auto">
          <a:xfrm rot="5400000" flipH="1" flipV="1">
            <a:off x="4229100" y="2895600"/>
            <a:ext cx="30480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4" name="Rectangle 23"/>
          <p:cNvSpPr/>
          <p:nvPr/>
        </p:nvSpPr>
        <p:spPr>
          <a:xfrm>
            <a:off x="6477000" y="6096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a:t>
            </a:r>
            <a:r>
              <a:rPr lang="en-US" sz="1400" i="1">
                <a:solidFill>
                  <a:schemeClr val="tx1"/>
                </a:solidFill>
              </a:rPr>
              <a:t>wind </a:t>
            </a:r>
            <a:r>
              <a:rPr lang="en-US" sz="1400">
                <a:solidFill>
                  <a:schemeClr val="tx1"/>
                </a:solidFill>
              </a:rPr>
              <a:t>(1938 film) </a:t>
            </a:r>
            <a:endParaRPr lang="en-US" sz="1400" dirty="0">
              <a:solidFill>
                <a:schemeClr val="tx1"/>
              </a:solidFill>
            </a:endParaRPr>
          </a:p>
        </p:txBody>
      </p:sp>
      <p:sp>
        <p:nvSpPr>
          <p:cNvPr id="36875" name="AutoShape 47"/>
          <p:cNvSpPr>
            <a:spLocks noChangeArrowheads="1"/>
          </p:cNvSpPr>
          <p:nvPr/>
        </p:nvSpPr>
        <p:spPr bwMode="auto">
          <a:xfrm>
            <a:off x="3657600" y="1447800"/>
            <a:ext cx="22860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derived from</a:t>
            </a:r>
            <a:endParaRPr lang="en-US" sz="1400"/>
          </a:p>
        </p:txBody>
      </p:sp>
      <p:cxnSp>
        <p:nvCxnSpPr>
          <p:cNvPr id="26" name="Straight Connector 25"/>
          <p:cNvCxnSpPr>
            <a:stCxn id="36875" idx="0"/>
            <a:endCxn id="24" idx="1"/>
          </p:cNvCxnSpPr>
          <p:nvPr/>
        </p:nvCxnSpPr>
        <p:spPr>
          <a:xfrm flipV="1">
            <a:off x="4800600" y="914400"/>
            <a:ext cx="167640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 idx="0"/>
            <a:endCxn id="36875" idx="2"/>
          </p:cNvCxnSpPr>
          <p:nvPr/>
        </p:nvCxnSpPr>
        <p:spPr>
          <a:xfrm rot="5400000" flipH="1" flipV="1">
            <a:off x="4591050" y="2152650"/>
            <a:ext cx="228600" cy="190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Flowchart: Process 31"/>
          <p:cNvSpPr/>
          <p:nvPr/>
        </p:nvSpPr>
        <p:spPr>
          <a:xfrm>
            <a:off x="5486400" y="2667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Person</a:t>
            </a:r>
            <a:r>
              <a:rPr lang="en-US" sz="1400">
                <a:solidFill>
                  <a:schemeClr val="tx1"/>
                </a:solidFill>
              </a:rPr>
              <a:t>: O’Hara, Scarlett</a:t>
            </a:r>
            <a:endParaRPr lang="en-US" sz="1400" dirty="0">
              <a:solidFill>
                <a:schemeClr val="tx1"/>
              </a:solidFill>
            </a:endParaRPr>
          </a:p>
        </p:txBody>
      </p:sp>
      <p:sp>
        <p:nvSpPr>
          <p:cNvPr id="33" name="Flowchart: Process 32"/>
          <p:cNvSpPr/>
          <p:nvPr/>
        </p:nvSpPr>
        <p:spPr>
          <a:xfrm>
            <a:off x="7620000" y="2286000"/>
            <a:ext cx="14478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Place: Georgia</a:t>
            </a:r>
            <a:endParaRPr lang="en-US" sz="1400" dirty="0">
              <a:solidFill>
                <a:schemeClr val="tx1"/>
              </a:solidFill>
            </a:endParaRPr>
          </a:p>
        </p:txBody>
      </p:sp>
      <p:cxnSp>
        <p:nvCxnSpPr>
          <p:cNvPr id="36880" name="Straight Connector 34"/>
          <p:cNvCxnSpPr>
            <a:cxnSpLocks noChangeShapeType="1"/>
            <a:stCxn id="36870" idx="2"/>
            <a:endCxn id="32" idx="0"/>
          </p:cNvCxnSpPr>
          <p:nvPr/>
        </p:nvCxnSpPr>
        <p:spPr bwMode="auto">
          <a:xfrm rot="5400000">
            <a:off x="6696075" y="2105025"/>
            <a:ext cx="381000" cy="7429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81" name="Straight Connector 37"/>
          <p:cNvCxnSpPr>
            <a:cxnSpLocks noChangeShapeType="1"/>
            <a:stCxn id="36870" idx="2"/>
            <a:endCxn id="33" idx="1"/>
          </p:cNvCxnSpPr>
          <p:nvPr/>
        </p:nvCxnSpPr>
        <p:spPr bwMode="auto">
          <a:xfrm rot="16200000" flipH="1">
            <a:off x="7286625" y="2257425"/>
            <a:ext cx="304800" cy="3619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0" name="Flowchart: Process 39"/>
          <p:cNvSpPr/>
          <p:nvPr/>
        </p:nvSpPr>
        <p:spPr>
          <a:xfrm>
            <a:off x="4495800" y="5410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Hungarian text</a:t>
            </a:r>
            <a:endParaRPr lang="en-US" sz="1400" dirty="0">
              <a:solidFill>
                <a:schemeClr val="tx1"/>
              </a:solidFill>
            </a:endParaRPr>
          </a:p>
        </p:txBody>
      </p:sp>
      <p:sp>
        <p:nvSpPr>
          <p:cNvPr id="41" name="Flowchart: Process 40"/>
          <p:cNvSpPr/>
          <p:nvPr/>
        </p:nvSpPr>
        <p:spPr>
          <a:xfrm>
            <a:off x="2286000" y="5410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Danish text</a:t>
            </a:r>
            <a:endParaRPr lang="en-US" sz="1400" dirty="0">
              <a:solidFill>
                <a:schemeClr val="tx1"/>
              </a:solidFill>
            </a:endParaRPr>
          </a:p>
        </p:txBody>
      </p:sp>
      <p:sp>
        <p:nvSpPr>
          <p:cNvPr id="42" name="Flowchart: Process 41"/>
          <p:cNvSpPr/>
          <p:nvPr/>
        </p:nvSpPr>
        <p:spPr>
          <a:xfrm>
            <a:off x="304800" y="3810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text</a:t>
            </a:r>
            <a:endParaRPr lang="en-US" sz="1400" dirty="0">
              <a:solidFill>
                <a:schemeClr val="tx1"/>
              </a:solidFill>
            </a:endParaRPr>
          </a:p>
        </p:txBody>
      </p:sp>
      <p:cxnSp>
        <p:nvCxnSpPr>
          <p:cNvPr id="36885" name="Straight Connector 42"/>
          <p:cNvCxnSpPr>
            <a:cxnSpLocks noChangeShapeType="1"/>
            <a:stCxn id="36872" idx="1"/>
            <a:endCxn id="42" idx="3"/>
          </p:cNvCxnSpPr>
          <p:nvPr/>
        </p:nvCxnSpPr>
        <p:spPr bwMode="auto">
          <a:xfrm rot="10800000" flipV="1">
            <a:off x="2362200" y="3590925"/>
            <a:ext cx="228600" cy="5238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86" name="Straight Connector 43"/>
          <p:cNvCxnSpPr>
            <a:cxnSpLocks noChangeShapeType="1"/>
            <a:stCxn id="36872" idx="2"/>
            <a:endCxn id="41" idx="3"/>
          </p:cNvCxnSpPr>
          <p:nvPr/>
        </p:nvCxnSpPr>
        <p:spPr bwMode="auto">
          <a:xfrm rot="16200000" flipH="1">
            <a:off x="3342481" y="4714082"/>
            <a:ext cx="1811337" cy="1905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87" name="Straight Connector 44"/>
          <p:cNvCxnSpPr>
            <a:cxnSpLocks noChangeShapeType="1"/>
            <a:stCxn id="36872" idx="2"/>
            <a:endCxn id="40" idx="0"/>
          </p:cNvCxnSpPr>
          <p:nvPr/>
        </p:nvCxnSpPr>
        <p:spPr bwMode="auto">
          <a:xfrm rot="16200000" flipH="1">
            <a:off x="4085431" y="3971132"/>
            <a:ext cx="1506537" cy="1371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4" name="Flowchart: Process 53"/>
          <p:cNvSpPr/>
          <p:nvPr/>
        </p:nvSpPr>
        <p:spPr>
          <a:xfrm>
            <a:off x="152400" y="29718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abridged text</a:t>
            </a:r>
            <a:endParaRPr lang="en-US" sz="1400" dirty="0">
              <a:solidFill>
                <a:schemeClr val="tx1"/>
              </a:solidFill>
            </a:endParaRPr>
          </a:p>
        </p:txBody>
      </p:sp>
      <p:cxnSp>
        <p:nvCxnSpPr>
          <p:cNvPr id="36889" name="Straight Connector 55"/>
          <p:cNvCxnSpPr>
            <a:cxnSpLocks noChangeShapeType="1"/>
            <a:stCxn id="54" idx="3"/>
            <a:endCxn id="36872" idx="1"/>
          </p:cNvCxnSpPr>
          <p:nvPr/>
        </p:nvCxnSpPr>
        <p:spPr bwMode="auto">
          <a:xfrm>
            <a:off x="2209800" y="3276600"/>
            <a:ext cx="381000" cy="31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0" name="Flowchart: Process 59"/>
          <p:cNvSpPr/>
          <p:nvPr/>
        </p:nvSpPr>
        <p:spPr>
          <a:xfrm>
            <a:off x="6172200" y="4572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Chinese text</a:t>
            </a:r>
            <a:endParaRPr lang="en-US" sz="1400" dirty="0">
              <a:solidFill>
                <a:schemeClr val="tx1"/>
              </a:solidFill>
            </a:endParaRPr>
          </a:p>
        </p:txBody>
      </p:sp>
      <p:sp>
        <p:nvSpPr>
          <p:cNvPr id="61" name="Flowchart: Process 60"/>
          <p:cNvSpPr/>
          <p:nvPr/>
        </p:nvSpPr>
        <p:spPr>
          <a:xfrm>
            <a:off x="1143000" y="46482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spoken word</a:t>
            </a:r>
            <a:endParaRPr lang="en-US" sz="1400" dirty="0">
              <a:solidFill>
                <a:schemeClr val="tx1"/>
              </a:solidFill>
            </a:endParaRPr>
          </a:p>
        </p:txBody>
      </p:sp>
      <p:cxnSp>
        <p:nvCxnSpPr>
          <p:cNvPr id="36892" name="Straight Connector 62"/>
          <p:cNvCxnSpPr>
            <a:cxnSpLocks noChangeShapeType="1"/>
            <a:stCxn id="61" idx="3"/>
            <a:endCxn id="36872" idx="2"/>
          </p:cNvCxnSpPr>
          <p:nvPr/>
        </p:nvCxnSpPr>
        <p:spPr bwMode="auto">
          <a:xfrm flipV="1">
            <a:off x="3200400" y="3903663"/>
            <a:ext cx="952500" cy="10493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893" name="Straight Connector 66"/>
          <p:cNvCxnSpPr>
            <a:cxnSpLocks noChangeShapeType="1"/>
            <a:stCxn id="36872" idx="3"/>
            <a:endCxn id="60" idx="1"/>
          </p:cNvCxnSpPr>
          <p:nvPr/>
        </p:nvCxnSpPr>
        <p:spPr bwMode="auto">
          <a:xfrm>
            <a:off x="5715000" y="3590925"/>
            <a:ext cx="457200" cy="12858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894" name="Oval 68"/>
          <p:cNvSpPr>
            <a:spLocks noChangeArrowheads="1"/>
          </p:cNvSpPr>
          <p:nvPr/>
        </p:nvSpPr>
        <p:spPr bwMode="auto">
          <a:xfrm>
            <a:off x="1295400" y="4419600"/>
            <a:ext cx="1828800" cy="9906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 name="Flowchart: Process 33"/>
          <p:cNvSpPr/>
          <p:nvPr/>
        </p:nvSpPr>
        <p:spPr>
          <a:xfrm>
            <a:off x="152400" y="1447800"/>
            <a:ext cx="2590800" cy="8382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marL="0" lvl="1" algn="ctr">
              <a:defRPr/>
            </a:pPr>
            <a:endParaRPr lang="en-US" sz="1400">
              <a:solidFill>
                <a:schemeClr val="tx1"/>
              </a:solidFill>
            </a:endParaRPr>
          </a:p>
          <a:p>
            <a:pPr marL="0" lvl="1" algn="ctr">
              <a:defRPr/>
            </a:pPr>
            <a:r>
              <a:rPr lang="en-US" sz="1400">
                <a:solidFill>
                  <a:schemeClr val="tx1"/>
                </a:solidFill>
              </a:rPr>
              <a:t>Person: Mitchell, Margaret, 1900-1949</a:t>
            </a:r>
          </a:p>
          <a:p>
            <a:pPr algn="ctr">
              <a:defRPr/>
            </a:pPr>
            <a:endParaRPr lang="en-US" sz="1400" dirty="0">
              <a:solidFill>
                <a:schemeClr val="tx1"/>
              </a:solidFill>
            </a:endParaRPr>
          </a:p>
        </p:txBody>
      </p:sp>
      <p:cxnSp>
        <p:nvCxnSpPr>
          <p:cNvPr id="36896" name="Straight Connector 35"/>
          <p:cNvCxnSpPr>
            <a:cxnSpLocks noChangeShapeType="1"/>
            <a:stCxn id="36868" idx="1"/>
            <a:endCxn id="34" idx="2"/>
          </p:cNvCxnSpPr>
          <p:nvPr/>
        </p:nvCxnSpPr>
        <p:spPr bwMode="auto">
          <a:xfrm rot="10800000">
            <a:off x="1447800" y="2286000"/>
            <a:ext cx="38100" cy="381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4" name="Slide Number Placeholder 3"/>
          <p:cNvSpPr>
            <a:spLocks noGrp="1"/>
          </p:cNvSpPr>
          <p:nvPr>
            <p:ph type="sldNum" sz="quarter" idx="12"/>
          </p:nvPr>
        </p:nvSpPr>
        <p:spPr/>
        <p:txBody>
          <a:bodyPr/>
          <a:lstStyle/>
          <a:p>
            <a:pPr>
              <a:defRPr/>
            </a:pPr>
            <a:fld id="{4A6F49C5-E3B4-4DAC-A88C-B7DF53F7B215}"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ER Database</a:t>
            </a:r>
          </a:p>
        </p:txBody>
      </p:sp>
      <p:sp>
        <p:nvSpPr>
          <p:cNvPr id="3" name="Flowchart: Process 2"/>
          <p:cNvSpPr/>
          <p:nvPr/>
        </p:nvSpPr>
        <p:spPr>
          <a:xfrm>
            <a:off x="6477000" y="762000"/>
            <a:ext cx="1295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chemeClr val="tx1"/>
                </a:solidFill>
              </a:rPr>
              <a:t>Work: </a:t>
            </a:r>
            <a:r>
              <a:rPr lang="en-US" sz="1400" i="1" dirty="0">
                <a:solidFill>
                  <a:schemeClr val="tx1"/>
                </a:solidFill>
              </a:rPr>
              <a:t>Gone with the wind</a:t>
            </a:r>
          </a:p>
        </p:txBody>
      </p:sp>
      <p:sp>
        <p:nvSpPr>
          <p:cNvPr id="37892" name="AutoShape 47"/>
          <p:cNvSpPr>
            <a:spLocks noChangeArrowheads="1"/>
          </p:cNvSpPr>
          <p:nvPr/>
        </p:nvSpPr>
        <p:spPr bwMode="auto">
          <a:xfrm>
            <a:off x="5791200" y="1811338"/>
            <a:ext cx="3124200" cy="6270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realized through</a:t>
            </a:r>
            <a:endParaRPr lang="en-US" sz="1400"/>
          </a:p>
        </p:txBody>
      </p:sp>
      <p:cxnSp>
        <p:nvCxnSpPr>
          <p:cNvPr id="37893" name="Straight Connector 4"/>
          <p:cNvCxnSpPr>
            <a:cxnSpLocks noChangeShapeType="1"/>
            <a:stCxn id="37892" idx="0"/>
            <a:endCxn id="3" idx="2"/>
          </p:cNvCxnSpPr>
          <p:nvPr/>
        </p:nvCxnSpPr>
        <p:spPr bwMode="auto">
          <a:xfrm rot="16200000" flipV="1">
            <a:off x="7019131" y="1477169"/>
            <a:ext cx="439738"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 name="Flowchart: Process 5"/>
          <p:cNvSpPr/>
          <p:nvPr/>
        </p:nvSpPr>
        <p:spPr>
          <a:xfrm>
            <a:off x="3276600" y="19050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spoken word</a:t>
            </a:r>
            <a:endParaRPr lang="en-US" sz="1400" dirty="0">
              <a:solidFill>
                <a:schemeClr val="tx1"/>
              </a:solidFill>
            </a:endParaRPr>
          </a:p>
        </p:txBody>
      </p:sp>
      <p:cxnSp>
        <p:nvCxnSpPr>
          <p:cNvPr id="37895" name="Straight Connector 6"/>
          <p:cNvCxnSpPr>
            <a:cxnSpLocks noChangeShapeType="1"/>
            <a:stCxn id="6" idx="3"/>
            <a:endCxn id="37892" idx="1"/>
          </p:cNvCxnSpPr>
          <p:nvPr/>
        </p:nvCxnSpPr>
        <p:spPr bwMode="auto">
          <a:xfrm flipV="1">
            <a:off x="5334000" y="2125663"/>
            <a:ext cx="457200" cy="841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8" name="Flowchart: Process 7"/>
          <p:cNvSpPr/>
          <p:nvPr/>
        </p:nvSpPr>
        <p:spPr>
          <a:xfrm>
            <a:off x="381000" y="1524000"/>
            <a:ext cx="1676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Person: Stephens, Linda</a:t>
            </a:r>
            <a:endParaRPr lang="en-US" sz="1400" i="1" dirty="0">
              <a:solidFill>
                <a:schemeClr val="tx1"/>
              </a:solidFill>
            </a:endParaRPr>
          </a:p>
        </p:txBody>
      </p:sp>
      <p:sp>
        <p:nvSpPr>
          <p:cNvPr id="37897" name="AutoShape 47"/>
          <p:cNvSpPr>
            <a:spLocks noChangeArrowheads="1"/>
          </p:cNvSpPr>
          <p:nvPr/>
        </p:nvSpPr>
        <p:spPr bwMode="auto">
          <a:xfrm>
            <a:off x="76200" y="2573338"/>
            <a:ext cx="2590800" cy="6270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performed by</a:t>
            </a:r>
            <a:endParaRPr lang="en-US" sz="1400"/>
          </a:p>
        </p:txBody>
      </p:sp>
      <p:cxnSp>
        <p:nvCxnSpPr>
          <p:cNvPr id="37898" name="Straight Connector 10"/>
          <p:cNvCxnSpPr>
            <a:cxnSpLocks noChangeShapeType="1"/>
            <a:stCxn id="6" idx="1"/>
            <a:endCxn id="37897" idx="3"/>
          </p:cNvCxnSpPr>
          <p:nvPr/>
        </p:nvCxnSpPr>
        <p:spPr bwMode="auto">
          <a:xfrm rot="10800000" flipV="1">
            <a:off x="2667000" y="2209800"/>
            <a:ext cx="609600" cy="6762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7899" name="Straight Connector 13"/>
          <p:cNvCxnSpPr>
            <a:cxnSpLocks noChangeShapeType="1"/>
            <a:stCxn id="37897" idx="0"/>
            <a:endCxn id="8" idx="2"/>
          </p:cNvCxnSpPr>
          <p:nvPr/>
        </p:nvCxnSpPr>
        <p:spPr bwMode="auto">
          <a:xfrm rot="16200000" flipV="1">
            <a:off x="1075531" y="2277269"/>
            <a:ext cx="439738"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6" name="Rectangle 23"/>
          <p:cNvSpPr>
            <a:spLocks noChangeArrowheads="1"/>
          </p:cNvSpPr>
          <p:nvPr/>
        </p:nvSpPr>
        <p:spPr bwMode="auto">
          <a:xfrm>
            <a:off x="228600" y="4610100"/>
            <a:ext cx="2514600" cy="13335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Manifestation</a:t>
            </a:r>
          </a:p>
          <a:p>
            <a:pPr algn="ctr" eaLnBrk="1" hangingPunct="1">
              <a:spcAft>
                <a:spcPts val="1000"/>
              </a:spcAft>
              <a:defRPr/>
            </a:pPr>
            <a:r>
              <a:rPr lang="en-US" sz="1400">
                <a:latin typeface="+mn-lt"/>
              </a:rPr>
              <a:t>Format: audiocassette</a:t>
            </a:r>
          </a:p>
          <a:p>
            <a:pPr algn="ctr" eaLnBrk="1" hangingPunct="1">
              <a:spcAft>
                <a:spcPts val="1000"/>
              </a:spcAft>
              <a:defRPr/>
            </a:pPr>
            <a:r>
              <a:rPr lang="en-US" sz="1400">
                <a:latin typeface="+mn-lt"/>
              </a:rPr>
              <a:t>Publisher: Recorded Books, ℗2001</a:t>
            </a:r>
            <a:endParaRPr lang="en-US" sz="1400" dirty="0">
              <a:latin typeface="+mn-lt"/>
            </a:endParaRPr>
          </a:p>
        </p:txBody>
      </p:sp>
      <p:sp>
        <p:nvSpPr>
          <p:cNvPr id="37901" name="AutoShape 47"/>
          <p:cNvSpPr>
            <a:spLocks noChangeArrowheads="1"/>
          </p:cNvSpPr>
          <p:nvPr/>
        </p:nvSpPr>
        <p:spPr bwMode="auto">
          <a:xfrm>
            <a:off x="2667000" y="31242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embodied in</a:t>
            </a:r>
            <a:endParaRPr lang="en-US" sz="1400"/>
          </a:p>
        </p:txBody>
      </p:sp>
      <p:cxnSp>
        <p:nvCxnSpPr>
          <p:cNvPr id="18" name="Straight Connector 17"/>
          <p:cNvCxnSpPr>
            <a:stCxn id="37901" idx="2"/>
            <a:endCxn id="16" idx="0"/>
          </p:cNvCxnSpPr>
          <p:nvPr/>
        </p:nvCxnSpPr>
        <p:spPr>
          <a:xfrm rot="5400000">
            <a:off x="2275681" y="2809082"/>
            <a:ext cx="1011237" cy="2590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903" name="Straight Connector 19"/>
          <p:cNvCxnSpPr>
            <a:cxnSpLocks noChangeShapeType="1"/>
            <a:stCxn id="6" idx="2"/>
            <a:endCxn id="37901" idx="0"/>
          </p:cNvCxnSpPr>
          <p:nvPr/>
        </p:nvCxnSpPr>
        <p:spPr bwMode="auto">
          <a:xfrm rot="5400000">
            <a:off x="3886200" y="2705100"/>
            <a:ext cx="609600" cy="2286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3" name="Rectangle 23"/>
          <p:cNvSpPr>
            <a:spLocks noChangeArrowheads="1"/>
          </p:cNvSpPr>
          <p:nvPr/>
        </p:nvSpPr>
        <p:spPr bwMode="auto">
          <a:xfrm>
            <a:off x="3352800" y="5029200"/>
            <a:ext cx="2286000" cy="1295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cs typeface="Arial" pitchFamily="34" charset="0"/>
              </a:rPr>
              <a:t>Manifestation</a:t>
            </a:r>
          </a:p>
          <a:p>
            <a:pPr algn="ctr" eaLnBrk="1" hangingPunct="1">
              <a:spcAft>
                <a:spcPts val="1000"/>
              </a:spcAft>
              <a:defRPr/>
            </a:pPr>
            <a:r>
              <a:rPr lang="en-US" sz="1400">
                <a:latin typeface="+mn-lt"/>
                <a:cs typeface="Arial" pitchFamily="34" charset="0"/>
              </a:rPr>
              <a:t>Format: compact disc</a:t>
            </a:r>
          </a:p>
          <a:p>
            <a:pPr algn="ctr" eaLnBrk="1" hangingPunct="1">
              <a:spcAft>
                <a:spcPts val="1000"/>
              </a:spcAft>
              <a:defRPr/>
            </a:pPr>
            <a:r>
              <a:rPr lang="en-US" sz="1400">
                <a:latin typeface="+mn-lt"/>
                <a:cs typeface="Arial" pitchFamily="34" charset="0"/>
              </a:rPr>
              <a:t>Publisher: Recorded Books, ℗2001</a:t>
            </a:r>
          </a:p>
        </p:txBody>
      </p:sp>
      <p:sp>
        <p:nvSpPr>
          <p:cNvPr id="25" name="Rectangle 23"/>
          <p:cNvSpPr>
            <a:spLocks noChangeArrowheads="1"/>
          </p:cNvSpPr>
          <p:nvPr/>
        </p:nvSpPr>
        <p:spPr bwMode="auto">
          <a:xfrm>
            <a:off x="6172200" y="4267200"/>
            <a:ext cx="2057400" cy="1295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Manifestation</a:t>
            </a:r>
          </a:p>
          <a:p>
            <a:pPr algn="ctr" eaLnBrk="1" hangingPunct="1">
              <a:spcAft>
                <a:spcPts val="1000"/>
              </a:spcAft>
              <a:defRPr/>
            </a:pPr>
            <a:r>
              <a:rPr lang="en-US" sz="1400">
                <a:latin typeface="+mn-lt"/>
              </a:rPr>
              <a:t>Format: Playaway</a:t>
            </a:r>
          </a:p>
          <a:p>
            <a:pPr algn="ctr" eaLnBrk="1" hangingPunct="1">
              <a:spcAft>
                <a:spcPts val="1000"/>
              </a:spcAft>
              <a:defRPr/>
            </a:pPr>
            <a:r>
              <a:rPr lang="en-US" sz="1400">
                <a:latin typeface="+mn-lt"/>
              </a:rPr>
              <a:t>Publisher: Playaway, ©2009</a:t>
            </a:r>
          </a:p>
        </p:txBody>
      </p:sp>
      <p:cxnSp>
        <p:nvCxnSpPr>
          <p:cNvPr id="37906" name="Straight Connector 27"/>
          <p:cNvCxnSpPr>
            <a:cxnSpLocks noChangeShapeType="1"/>
            <a:stCxn id="37901" idx="2"/>
            <a:endCxn id="23" idx="0"/>
          </p:cNvCxnSpPr>
          <p:nvPr/>
        </p:nvCxnSpPr>
        <p:spPr bwMode="auto">
          <a:xfrm rot="16200000" flipH="1">
            <a:off x="3571081" y="4104482"/>
            <a:ext cx="1430337" cy="4191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7907" name="Straight Connector 30"/>
          <p:cNvCxnSpPr>
            <a:cxnSpLocks noChangeShapeType="1"/>
            <a:stCxn id="37901" idx="2"/>
            <a:endCxn id="25" idx="0"/>
          </p:cNvCxnSpPr>
          <p:nvPr/>
        </p:nvCxnSpPr>
        <p:spPr bwMode="auto">
          <a:xfrm rot="16200000" flipH="1">
            <a:off x="5304631" y="2370932"/>
            <a:ext cx="668337" cy="3124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7908" name="Oval 49"/>
          <p:cNvSpPr>
            <a:spLocks noChangeArrowheads="1"/>
          </p:cNvSpPr>
          <p:nvPr/>
        </p:nvSpPr>
        <p:spPr bwMode="auto">
          <a:xfrm>
            <a:off x="6096000" y="4038600"/>
            <a:ext cx="2286000" cy="17526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4" name="Slide Number Placeholder 3"/>
          <p:cNvSpPr>
            <a:spLocks noGrp="1"/>
          </p:cNvSpPr>
          <p:nvPr>
            <p:ph type="sldNum" sz="quarter" idx="12"/>
          </p:nvPr>
        </p:nvSpPr>
        <p:spPr/>
        <p:txBody>
          <a:bodyPr/>
          <a:lstStyle/>
          <a:p>
            <a:pPr>
              <a:defRPr/>
            </a:pPr>
            <a:fld id="{4A6F49C5-E3B4-4DAC-A88C-B7DF53F7B215}"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ER Database</a:t>
            </a:r>
          </a:p>
        </p:txBody>
      </p:sp>
      <p:sp>
        <p:nvSpPr>
          <p:cNvPr id="3" name="Flowchart: Process 2"/>
          <p:cNvSpPr/>
          <p:nvPr/>
        </p:nvSpPr>
        <p:spPr>
          <a:xfrm>
            <a:off x="6705600" y="1371600"/>
            <a:ext cx="2057400" cy="609600"/>
          </a:xfrm>
          <a:prstGeom prst="flowChartProcess">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a:solidFill>
                  <a:schemeClr val="tx1"/>
                </a:solidFill>
              </a:rPr>
              <a:t>Expression: English spoken word</a:t>
            </a:r>
            <a:endParaRPr lang="en-US" sz="1400" dirty="0">
              <a:solidFill>
                <a:schemeClr val="tx1"/>
              </a:solidFill>
            </a:endParaRPr>
          </a:p>
        </p:txBody>
      </p:sp>
      <p:sp>
        <p:nvSpPr>
          <p:cNvPr id="38916" name="AutoShape 47"/>
          <p:cNvSpPr>
            <a:spLocks noChangeArrowheads="1"/>
          </p:cNvSpPr>
          <p:nvPr/>
        </p:nvSpPr>
        <p:spPr bwMode="auto">
          <a:xfrm>
            <a:off x="3733800" y="22860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embodied in</a:t>
            </a:r>
            <a:endParaRPr lang="en-US" sz="1400"/>
          </a:p>
        </p:txBody>
      </p:sp>
      <p:cxnSp>
        <p:nvCxnSpPr>
          <p:cNvPr id="38917" name="Straight Connector 4"/>
          <p:cNvCxnSpPr>
            <a:cxnSpLocks noChangeShapeType="1"/>
            <a:stCxn id="3" idx="2"/>
            <a:endCxn id="38916" idx="3"/>
          </p:cNvCxnSpPr>
          <p:nvPr/>
        </p:nvCxnSpPr>
        <p:spPr bwMode="auto">
          <a:xfrm flipH="1">
            <a:off x="6553200" y="1981200"/>
            <a:ext cx="1181100" cy="5429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 name="Rectangle 23"/>
          <p:cNvSpPr>
            <a:spLocks noChangeArrowheads="1"/>
          </p:cNvSpPr>
          <p:nvPr/>
        </p:nvSpPr>
        <p:spPr bwMode="auto">
          <a:xfrm>
            <a:off x="914400" y="2133600"/>
            <a:ext cx="2057400" cy="1295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Manifestation</a:t>
            </a:r>
          </a:p>
          <a:p>
            <a:pPr algn="ctr" eaLnBrk="1" hangingPunct="1">
              <a:spcAft>
                <a:spcPts val="1000"/>
              </a:spcAft>
              <a:defRPr/>
            </a:pPr>
            <a:r>
              <a:rPr lang="en-US" sz="1400">
                <a:latin typeface="+mn-lt"/>
              </a:rPr>
              <a:t>Format: Playaway</a:t>
            </a:r>
          </a:p>
          <a:p>
            <a:pPr algn="ctr" eaLnBrk="1" hangingPunct="1">
              <a:spcAft>
                <a:spcPts val="1000"/>
              </a:spcAft>
              <a:defRPr/>
            </a:pPr>
            <a:r>
              <a:rPr lang="en-US" sz="1400">
                <a:latin typeface="+mn-lt"/>
              </a:rPr>
              <a:t>Publisher: Playaway, ©2009</a:t>
            </a:r>
          </a:p>
        </p:txBody>
      </p:sp>
      <p:cxnSp>
        <p:nvCxnSpPr>
          <p:cNvPr id="38919" name="Straight Connector 6"/>
          <p:cNvCxnSpPr>
            <a:cxnSpLocks noChangeShapeType="1"/>
            <a:stCxn id="38916" idx="1"/>
            <a:endCxn id="6" idx="3"/>
          </p:cNvCxnSpPr>
          <p:nvPr/>
        </p:nvCxnSpPr>
        <p:spPr bwMode="auto">
          <a:xfrm rot="10800000" flipV="1">
            <a:off x="2971800" y="2524125"/>
            <a:ext cx="762000" cy="2571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1" name="Rectangle 24"/>
          <p:cNvSpPr>
            <a:spLocks noChangeArrowheads="1"/>
          </p:cNvSpPr>
          <p:nvPr/>
        </p:nvSpPr>
        <p:spPr bwMode="auto">
          <a:xfrm>
            <a:off x="457200" y="4343400"/>
            <a:ext cx="2514600" cy="1676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Item: copy in Main Library at Media Center Desk.</a:t>
            </a:r>
          </a:p>
          <a:p>
            <a:pPr algn="ctr" eaLnBrk="1" hangingPunct="1">
              <a:spcAft>
                <a:spcPts val="1000"/>
              </a:spcAft>
              <a:defRPr/>
            </a:pPr>
            <a:r>
              <a:rPr lang="en-US" sz="1400">
                <a:latin typeface="+mn-lt"/>
              </a:rPr>
              <a:t>Accession no. G23900</a:t>
            </a:r>
          </a:p>
          <a:p>
            <a:pPr algn="ctr" eaLnBrk="1" hangingPunct="1">
              <a:spcAft>
                <a:spcPts val="1000"/>
              </a:spcAft>
              <a:defRPr/>
            </a:pPr>
            <a:r>
              <a:rPr lang="en-US" sz="1400">
                <a:latin typeface="+mn-lt"/>
              </a:rPr>
              <a:t>2-week circulation.  </a:t>
            </a:r>
          </a:p>
          <a:p>
            <a:pPr algn="ctr" eaLnBrk="1" hangingPunct="1">
              <a:spcAft>
                <a:spcPts val="1000"/>
              </a:spcAft>
              <a:defRPr/>
            </a:pPr>
            <a:r>
              <a:rPr lang="en-US" sz="1400">
                <a:latin typeface="+mn-lt"/>
              </a:rPr>
              <a:t>Status: CHECKED OUT </a:t>
            </a:r>
            <a:r>
              <a:rPr lang="en-US">
                <a:latin typeface="Calibri" pitchFamily="34" charset="0"/>
              </a:rPr>
              <a:t> </a:t>
            </a:r>
            <a:endParaRPr lang="en-US">
              <a:latin typeface="Arial" pitchFamily="34" charset="0"/>
            </a:endParaRPr>
          </a:p>
        </p:txBody>
      </p:sp>
      <p:sp>
        <p:nvSpPr>
          <p:cNvPr id="38921" name="AutoShape 47"/>
          <p:cNvSpPr>
            <a:spLocks noChangeArrowheads="1"/>
          </p:cNvSpPr>
          <p:nvPr/>
        </p:nvSpPr>
        <p:spPr bwMode="auto">
          <a:xfrm>
            <a:off x="2590800" y="3659188"/>
            <a:ext cx="2819400" cy="4746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exemplified by</a:t>
            </a:r>
            <a:endParaRPr lang="en-US" sz="1400"/>
          </a:p>
        </p:txBody>
      </p:sp>
      <p:cxnSp>
        <p:nvCxnSpPr>
          <p:cNvPr id="13" name="Straight Connector 12"/>
          <p:cNvCxnSpPr>
            <a:stCxn id="6" idx="3"/>
            <a:endCxn id="38921" idx="0"/>
          </p:cNvCxnSpPr>
          <p:nvPr/>
        </p:nvCxnSpPr>
        <p:spPr>
          <a:xfrm>
            <a:off x="2971800" y="2781300"/>
            <a:ext cx="1028700" cy="8778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38921" idx="2"/>
            <a:endCxn id="11" idx="0"/>
          </p:cNvCxnSpPr>
          <p:nvPr/>
        </p:nvCxnSpPr>
        <p:spPr>
          <a:xfrm flipH="1">
            <a:off x="1714500" y="4133850"/>
            <a:ext cx="2286000" cy="209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a:spLocks noChangeArrowheads="1"/>
          </p:cNvSpPr>
          <p:nvPr/>
        </p:nvSpPr>
        <p:spPr bwMode="auto">
          <a:xfrm>
            <a:off x="3429000" y="4724400"/>
            <a:ext cx="2514600" cy="1676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Item: copy in Main Library at Media Center Desk.</a:t>
            </a:r>
          </a:p>
          <a:p>
            <a:pPr algn="ctr" eaLnBrk="1" hangingPunct="1">
              <a:spcAft>
                <a:spcPts val="1000"/>
              </a:spcAft>
              <a:defRPr/>
            </a:pPr>
            <a:r>
              <a:rPr lang="en-US" sz="1400">
                <a:latin typeface="+mn-lt"/>
              </a:rPr>
              <a:t>Accession no. G23901</a:t>
            </a:r>
          </a:p>
          <a:p>
            <a:pPr algn="ctr" eaLnBrk="1" hangingPunct="1">
              <a:spcAft>
                <a:spcPts val="1000"/>
              </a:spcAft>
              <a:defRPr/>
            </a:pPr>
            <a:r>
              <a:rPr lang="en-US" sz="1400">
                <a:latin typeface="+mn-lt"/>
              </a:rPr>
              <a:t>2-week circulation.  </a:t>
            </a:r>
          </a:p>
          <a:p>
            <a:pPr algn="ctr" eaLnBrk="1" hangingPunct="1">
              <a:spcAft>
                <a:spcPts val="1000"/>
              </a:spcAft>
              <a:defRPr/>
            </a:pPr>
            <a:r>
              <a:rPr lang="en-US" sz="1400">
                <a:latin typeface="+mn-lt"/>
              </a:rPr>
              <a:t>Status: AVAILABLE </a:t>
            </a:r>
          </a:p>
        </p:txBody>
      </p:sp>
      <p:sp>
        <p:nvSpPr>
          <p:cNvPr id="27" name="Rectangle 24"/>
          <p:cNvSpPr>
            <a:spLocks noChangeArrowheads="1"/>
          </p:cNvSpPr>
          <p:nvPr/>
        </p:nvSpPr>
        <p:spPr bwMode="auto">
          <a:xfrm>
            <a:off x="6172200" y="4724400"/>
            <a:ext cx="2667000" cy="1676400"/>
          </a:xfrm>
          <a:prstGeom prst="rect">
            <a:avLst/>
          </a:prstGeom>
          <a:solidFill>
            <a:schemeClr val="accent1">
              <a:lumMod val="40000"/>
              <a:lumOff val="60000"/>
            </a:schemeClr>
          </a:solidFill>
          <a:ln w="9525">
            <a:solidFill>
              <a:srgbClr val="000000"/>
            </a:solidFill>
            <a:miter lim="800000"/>
            <a:headEnd/>
            <a:tailEnd/>
          </a:ln>
        </p:spPr>
        <p:txBody>
          <a:bodyPr/>
          <a:lstStyle/>
          <a:p>
            <a:pPr algn="ctr" eaLnBrk="1" hangingPunct="1">
              <a:spcAft>
                <a:spcPts val="1000"/>
              </a:spcAft>
              <a:defRPr/>
            </a:pPr>
            <a:r>
              <a:rPr lang="en-US" sz="1400">
                <a:latin typeface="+mn-lt"/>
              </a:rPr>
              <a:t>Item: copy in Main Library at Special Collections Desk.</a:t>
            </a:r>
          </a:p>
          <a:p>
            <a:pPr algn="ctr" eaLnBrk="1" hangingPunct="1">
              <a:spcAft>
                <a:spcPts val="1000"/>
              </a:spcAft>
              <a:defRPr/>
            </a:pPr>
            <a:r>
              <a:rPr lang="en-US" sz="1400">
                <a:latin typeface="+mn-lt"/>
              </a:rPr>
              <a:t>Accession no. G23900</a:t>
            </a:r>
          </a:p>
          <a:p>
            <a:pPr algn="ctr" eaLnBrk="1" hangingPunct="1">
              <a:spcAft>
                <a:spcPts val="1000"/>
              </a:spcAft>
              <a:defRPr/>
            </a:pPr>
            <a:r>
              <a:rPr lang="en-US" sz="1400">
                <a:latin typeface="+mn-lt"/>
              </a:rPr>
              <a:t>Does not circulate. May be used in Reading Room</a:t>
            </a:r>
            <a:r>
              <a:rPr lang="en-US">
                <a:latin typeface="Calibri" pitchFamily="34" charset="0"/>
              </a:rPr>
              <a:t>.</a:t>
            </a:r>
            <a:endParaRPr lang="en-US">
              <a:latin typeface="Arial" pitchFamily="34" charset="0"/>
            </a:endParaRPr>
          </a:p>
        </p:txBody>
      </p:sp>
      <p:cxnSp>
        <p:nvCxnSpPr>
          <p:cNvPr id="38926" name="Straight Connector 28"/>
          <p:cNvCxnSpPr>
            <a:cxnSpLocks noChangeShapeType="1"/>
            <a:stCxn id="38921" idx="2"/>
            <a:endCxn id="25" idx="0"/>
          </p:cNvCxnSpPr>
          <p:nvPr/>
        </p:nvCxnSpPr>
        <p:spPr bwMode="auto">
          <a:xfrm rot="16200000" flipH="1">
            <a:off x="4048125" y="4086225"/>
            <a:ext cx="590550" cy="685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8927" name="Straight Connector 32"/>
          <p:cNvCxnSpPr>
            <a:cxnSpLocks noChangeShapeType="1"/>
            <a:stCxn id="38921" idx="2"/>
            <a:endCxn id="27" idx="0"/>
          </p:cNvCxnSpPr>
          <p:nvPr/>
        </p:nvCxnSpPr>
        <p:spPr bwMode="auto">
          <a:xfrm rot="16200000" flipH="1">
            <a:off x="5457825" y="2676525"/>
            <a:ext cx="590550" cy="3505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8928" name="Oval 35"/>
          <p:cNvSpPr>
            <a:spLocks noChangeArrowheads="1"/>
          </p:cNvSpPr>
          <p:nvPr/>
        </p:nvSpPr>
        <p:spPr bwMode="auto">
          <a:xfrm>
            <a:off x="3200400" y="4419600"/>
            <a:ext cx="2971800" cy="2209800"/>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4" name="Slide Number Placeholder 3"/>
          <p:cNvSpPr>
            <a:spLocks noGrp="1"/>
          </p:cNvSpPr>
          <p:nvPr>
            <p:ph type="sldNum" sz="quarter" idx="12"/>
          </p:nvPr>
        </p:nvSpPr>
        <p:spPr/>
        <p:txBody>
          <a:bodyPr/>
          <a:lstStyle/>
          <a:p>
            <a:pPr>
              <a:defRPr/>
            </a:pPr>
            <a:fld id="{4A6F49C5-E3B4-4DAC-A88C-B7DF53F7B215}"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FRBR/Entity-Relationship structure</a:t>
            </a:r>
          </a:p>
        </p:txBody>
      </p:sp>
      <p:sp>
        <p:nvSpPr>
          <p:cNvPr id="39939" name="Content Placeholder 2"/>
          <p:cNvSpPr>
            <a:spLocks noGrp="1"/>
          </p:cNvSpPr>
          <p:nvPr>
            <p:ph idx="1"/>
          </p:nvPr>
        </p:nvSpPr>
        <p:spPr/>
        <p:txBody>
          <a:bodyPr/>
          <a:lstStyle/>
          <a:p>
            <a:r>
              <a:rPr lang="en-US" smtClean="0"/>
              <a:t>Why is an ER structure useful?</a:t>
            </a:r>
          </a:p>
          <a:p>
            <a:pPr lvl="1"/>
            <a:r>
              <a:rPr lang="en-US" smtClean="0"/>
              <a:t>Only need to record attributes for an entity once rather than multiple times as in current MARC environment</a:t>
            </a:r>
          </a:p>
          <a:p>
            <a:pPr lvl="1"/>
            <a:r>
              <a:rPr lang="en-US" smtClean="0"/>
              <a:t>Ease of navigation (“FRBRization”)</a:t>
            </a:r>
          </a:p>
          <a:p>
            <a:pPr lvl="1"/>
            <a:r>
              <a:rPr lang="en-US" smtClean="0"/>
              <a:t>FRBR designed with user in mind</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a:xfrm>
            <a:off x="457200" y="1981200"/>
            <a:ext cx="8229600" cy="4038600"/>
          </a:xfrm>
        </p:spPr>
        <p:txBody>
          <a:bodyPr/>
          <a:lstStyle/>
          <a:p>
            <a:pPr algn="ctr">
              <a:buFont typeface="Wingdings" pitchFamily="2" charset="2"/>
              <a:buNone/>
            </a:pPr>
            <a:endParaRPr lang="en-US" dirty="0" smtClean="0"/>
          </a:p>
          <a:p>
            <a:pPr algn="ctr">
              <a:buFont typeface="Wingdings" pitchFamily="2" charset="2"/>
              <a:buNone/>
            </a:pPr>
            <a:r>
              <a:rPr lang="en-US" b="1" dirty="0" smtClean="0"/>
              <a:t>Questions?</a:t>
            </a:r>
          </a:p>
          <a:p>
            <a:pPr algn="ctr">
              <a:buFont typeface="Wingdings" pitchFamily="2" charset="2"/>
              <a:buNone/>
            </a:pPr>
            <a:endParaRPr lang="en-US" b="1" dirty="0" smtClean="0"/>
          </a:p>
          <a:p>
            <a:pPr marL="0" indent="0" algn="ctr">
              <a:buNone/>
            </a:pPr>
            <a:r>
              <a:rPr lang="en-US" sz="2800" b="1"/>
              <a:t>RDA Training</a:t>
            </a:r>
            <a:br>
              <a:rPr lang="en-US" sz="2800" b="1"/>
            </a:br>
            <a:r>
              <a:rPr lang="en-US" sz="2800" b="1"/>
              <a:t>University of Nevada, </a:t>
            </a:r>
            <a:r>
              <a:rPr lang="en-US" sz="2800" b="1" smtClean="0"/>
              <a:t>Las Vegas</a:t>
            </a:r>
            <a:endParaRPr lang="en-US" sz="2800" b="1"/>
          </a:p>
          <a:p>
            <a:pPr marL="0" indent="0" algn="ctr">
              <a:buNone/>
            </a:pPr>
            <a:r>
              <a:rPr lang="en-US" sz="2800" b="1" smtClean="0"/>
              <a:t>May 2013</a:t>
            </a:r>
            <a:endParaRPr lang="en-US" dirty="0"/>
          </a:p>
        </p:txBody>
      </p:sp>
      <p:sp>
        <p:nvSpPr>
          <p:cNvPr id="5" name="Title 3"/>
          <p:cNvSpPr txBox="1">
            <a:spLocks/>
          </p:cNvSpPr>
          <p:nvPr/>
        </p:nvSpPr>
        <p:spPr bwMode="auto">
          <a:xfrm>
            <a:off x="1066800" y="381000"/>
            <a:ext cx="7239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4000" b="1" smtClean="0"/>
              <a:t>Module 1</a:t>
            </a:r>
            <a:br>
              <a:rPr lang="en-US" sz="4000" b="1" smtClean="0"/>
            </a:br>
            <a:r>
              <a:rPr lang="en-US" sz="4000" b="1" smtClean="0"/>
              <a:t>RDA Basics</a:t>
            </a:r>
            <a:br>
              <a:rPr lang="en-US" sz="4000" b="1" smtClean="0"/>
            </a:br>
            <a:r>
              <a:rPr lang="en-US" sz="4000" b="1" smtClean="0"/>
              <a:t>FRBR and RDA</a:t>
            </a:r>
            <a:br>
              <a:rPr lang="en-US" sz="4000" b="1" smtClean="0"/>
            </a:br>
            <a:endParaRPr lang="en-US" sz="2800" b="1"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FRBR</a:t>
            </a:r>
          </a:p>
        </p:txBody>
      </p:sp>
      <p:sp>
        <p:nvSpPr>
          <p:cNvPr id="5123" name="Content Placeholder 2"/>
          <p:cNvSpPr>
            <a:spLocks noGrp="1"/>
          </p:cNvSpPr>
          <p:nvPr>
            <p:ph idx="1"/>
          </p:nvPr>
        </p:nvSpPr>
        <p:spPr/>
        <p:txBody>
          <a:bodyPr/>
          <a:lstStyle/>
          <a:p>
            <a:pPr eaLnBrk="1" hangingPunct="1"/>
            <a:endParaRPr lang="en-US" smtClean="0"/>
          </a:p>
          <a:p>
            <a:pPr eaLnBrk="1" hangingPunct="1"/>
            <a:r>
              <a:rPr lang="en-US" smtClean="0"/>
              <a:t>A conceptual model of the bibliographic universe</a:t>
            </a:r>
          </a:p>
          <a:p>
            <a:pPr eaLnBrk="1" hangingPunct="1"/>
            <a:endParaRPr lang="en-US" smtClean="0"/>
          </a:p>
          <a:p>
            <a:pPr eaLnBrk="1" hangingPunct="1"/>
            <a:r>
              <a:rPr lang="en-US" smtClean="0"/>
              <a:t>Based on the entity-relationship model developed for databases</a:t>
            </a:r>
          </a:p>
        </p:txBody>
      </p:sp>
      <p:sp>
        <p:nvSpPr>
          <p:cNvPr id="6148" name="Slide Number Placeholder 4"/>
          <p:cNvSpPr>
            <a:spLocks noGrp="1"/>
          </p:cNvSpPr>
          <p:nvPr>
            <p:ph type="sldNum" sz="quarter" idx="12"/>
          </p:nvPr>
        </p:nvSpPr>
        <p:spPr>
          <a:xfrm>
            <a:off x="457200" y="6245225"/>
            <a:ext cx="2133600" cy="476250"/>
          </a:xfrm>
        </p:spPr>
        <p:txBody>
          <a:bodyPr/>
          <a:lstStyle/>
          <a:p>
            <a:pPr algn="l">
              <a:defRPr/>
            </a:pPr>
            <a:fld id="{4CD9BB8E-3404-4305-96DD-0C4DECEAA441}" type="slidenum">
              <a:rPr lang="en-US" smtClean="0"/>
              <a:pPr algn="l">
                <a:defRPr/>
              </a:pPr>
              <a:t>4</a:t>
            </a:fld>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r>
            <a:br>
              <a:rPr lang="en-US" smtClean="0"/>
            </a:br>
            <a:r>
              <a:rPr lang="en-US"/>
              <a:t/>
            </a:r>
            <a:br>
              <a:rPr lang="en-US"/>
            </a:br>
            <a:r>
              <a:rPr lang="en-US" smtClean="0"/>
              <a:t>This Presentation is available at</a:t>
            </a:r>
            <a:br>
              <a:rPr lang="en-US" smtClean="0"/>
            </a:br>
            <a:endParaRPr lang="en-US"/>
          </a:p>
        </p:txBody>
      </p:sp>
      <p:sp>
        <p:nvSpPr>
          <p:cNvPr id="3" name="Content Placeholder 2"/>
          <p:cNvSpPr>
            <a:spLocks noGrp="1"/>
          </p:cNvSpPr>
          <p:nvPr>
            <p:ph idx="1"/>
          </p:nvPr>
        </p:nvSpPr>
        <p:spPr>
          <a:xfrm>
            <a:off x="762000" y="1600201"/>
            <a:ext cx="7620000" cy="4495799"/>
          </a:xfrm>
        </p:spPr>
        <p:txBody>
          <a:bodyPr/>
          <a:lstStyle/>
          <a:p>
            <a:pPr marL="0" indent="0">
              <a:buNone/>
            </a:pPr>
            <a:endParaRPr lang="en-US" smtClean="0"/>
          </a:p>
          <a:p>
            <a:pPr marL="0" indent="0" algn="ctr">
              <a:buNone/>
            </a:pPr>
            <a:r>
              <a:rPr lang="en-US" smtClean="0"/>
              <a:t>http</a:t>
            </a:r>
            <a:r>
              <a:rPr lang="en-US"/>
              <a:t>://net.lib.byu.edu/~</a:t>
            </a:r>
            <a:r>
              <a:rPr lang="en-US" smtClean="0"/>
              <a:t>catalog/people/rlm/RDALV201305/index.htm</a:t>
            </a:r>
          </a:p>
          <a:p>
            <a:pPr marL="0" indent="0" algn="ctr">
              <a:buNone/>
            </a:pPr>
            <a:endParaRPr lang="en-US"/>
          </a:p>
          <a:p>
            <a:pPr marL="0" indent="0" algn="ctr">
              <a:buNone/>
            </a:pPr>
            <a:r>
              <a:rPr lang="en-US" smtClean="0"/>
              <a:t>For further information </a:t>
            </a:r>
          </a:p>
          <a:p>
            <a:pPr marL="0" indent="0" algn="ctr">
              <a:buNone/>
            </a:pPr>
            <a:r>
              <a:rPr lang="en-US" smtClean="0"/>
              <a:t>contact Robert L. Maxwell</a:t>
            </a:r>
          </a:p>
          <a:p>
            <a:pPr marL="0" indent="0" algn="ctr">
              <a:buNone/>
            </a:pPr>
            <a:r>
              <a:rPr lang="en-US" smtClean="0"/>
              <a:t>robert_maxwell@byu.edu</a:t>
            </a:r>
            <a:endParaRPr lang="en-US"/>
          </a:p>
        </p:txBody>
      </p:sp>
      <p:sp>
        <p:nvSpPr>
          <p:cNvPr id="4" name="Footer Placeholder 3"/>
          <p:cNvSpPr>
            <a:spLocks noGrp="1"/>
          </p:cNvSpPr>
          <p:nvPr>
            <p:ph type="ftr" sz="quarter" idx="11"/>
          </p:nvPr>
        </p:nvSpPr>
        <p:spPr/>
        <p:txBody>
          <a:bodyPr/>
          <a:lstStyle/>
          <a:p>
            <a:pPr>
              <a:defRPr/>
            </a:pPr>
            <a:r>
              <a:rPr lang="en-US" smtClean="0"/>
              <a:t>Module 1. RDA Basics</a:t>
            </a:r>
            <a:endParaRPr lang="en-US"/>
          </a:p>
        </p:txBody>
      </p:sp>
      <p:sp>
        <p:nvSpPr>
          <p:cNvPr id="5" name="Slide Number Placeholder 4"/>
          <p:cNvSpPr>
            <a:spLocks noGrp="1"/>
          </p:cNvSpPr>
          <p:nvPr>
            <p:ph type="sldNum" sz="quarter" idx="12"/>
          </p:nvPr>
        </p:nvSpPr>
        <p:spPr/>
        <p:txBody>
          <a:bodyPr/>
          <a:lstStyle/>
          <a:p>
            <a:pPr>
              <a:defRPr/>
            </a:pPr>
            <a:fld id="{31594486-D201-49C5-8E7E-D1598C506A7F}" type="slidenum">
              <a:rPr lang="en-US" smtClean="0"/>
              <a:pPr>
                <a:defRPr/>
              </a:pPr>
              <a:t>40</a:t>
            </a:fld>
            <a:endParaRPr lang="en-US"/>
          </a:p>
        </p:txBody>
      </p:sp>
    </p:spTree>
    <p:extLst>
      <p:ext uri="{BB962C8B-B14F-4D97-AF65-F5344CB8AC3E}">
        <p14:creationId xmlns:p14="http://schemas.microsoft.com/office/powerpoint/2010/main" val="3788949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Entity-Relationship Model</a:t>
            </a:r>
          </a:p>
        </p:txBody>
      </p:sp>
      <p:sp>
        <p:nvSpPr>
          <p:cNvPr id="6147" name="Content Placeholder 2"/>
          <p:cNvSpPr>
            <a:spLocks noGrp="1"/>
          </p:cNvSpPr>
          <p:nvPr>
            <p:ph idx="1"/>
          </p:nvPr>
        </p:nvSpPr>
        <p:spPr/>
        <p:txBody>
          <a:bodyPr/>
          <a:lstStyle/>
          <a:p>
            <a:r>
              <a:rPr lang="en-US" smtClean="0"/>
              <a:t>Entity: Something that can be distinctly identified.</a:t>
            </a:r>
          </a:p>
          <a:p>
            <a:r>
              <a:rPr lang="en-US" smtClean="0"/>
              <a:t>Relationship: An association between two or more entities.</a:t>
            </a:r>
          </a:p>
          <a:p>
            <a:r>
              <a:rPr lang="en-US" smtClean="0"/>
              <a:t>Attribute: A characteristic that may identify instances of entities or relationships.</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Entity-Relationship Diagramming</a:t>
            </a:r>
          </a:p>
        </p:txBody>
      </p:sp>
      <p:sp>
        <p:nvSpPr>
          <p:cNvPr id="7171" name="Content Placeholder 2"/>
          <p:cNvSpPr>
            <a:spLocks noGrp="1"/>
          </p:cNvSpPr>
          <p:nvPr>
            <p:ph idx="1"/>
          </p:nvPr>
        </p:nvSpPr>
        <p:spPr>
          <a:xfrm>
            <a:off x="457200" y="2362200"/>
            <a:ext cx="8229600" cy="3886200"/>
          </a:xfrm>
        </p:spPr>
        <p:txBody>
          <a:bodyPr/>
          <a:lstStyle/>
          <a:p>
            <a:r>
              <a:rPr lang="en-US" smtClean="0"/>
              <a:t>Entities</a:t>
            </a:r>
          </a:p>
          <a:p>
            <a:endParaRPr lang="en-US" smtClean="0"/>
          </a:p>
          <a:p>
            <a:r>
              <a:rPr lang="en-US" smtClean="0"/>
              <a:t>Relationships</a:t>
            </a:r>
          </a:p>
          <a:p>
            <a:endParaRPr lang="en-US" smtClean="0"/>
          </a:p>
          <a:p>
            <a:r>
              <a:rPr lang="en-US" smtClean="0"/>
              <a:t>Attributes</a:t>
            </a:r>
          </a:p>
        </p:txBody>
      </p:sp>
      <p:sp>
        <p:nvSpPr>
          <p:cNvPr id="7172" name="AutoShape 47"/>
          <p:cNvSpPr>
            <a:spLocks noChangeArrowheads="1"/>
          </p:cNvSpPr>
          <p:nvPr/>
        </p:nvSpPr>
        <p:spPr bwMode="auto">
          <a:xfrm>
            <a:off x="3543300" y="3505200"/>
            <a:ext cx="3086100" cy="685800"/>
          </a:xfrm>
          <a:prstGeom prst="flowChartDecision">
            <a:avLst/>
          </a:prstGeom>
          <a:solidFill>
            <a:srgbClr val="FF99CC"/>
          </a:solidFill>
          <a:ln w="9525">
            <a:solidFill>
              <a:srgbClr val="000000"/>
            </a:solidFill>
            <a:miter lim="800000"/>
            <a:headEnd/>
            <a:tailEnd/>
          </a:ln>
        </p:spPr>
        <p:txBody>
          <a:bodyPr/>
          <a:lstStyle/>
          <a:p>
            <a:pPr algn="ctr" eaLnBrk="1" hangingPunct="1"/>
            <a:r>
              <a:rPr lang="en-US">
                <a:cs typeface="Times New Roman" pitchFamily="18" charset="0"/>
              </a:rPr>
              <a:t>Relationship</a:t>
            </a:r>
            <a:endParaRPr lang="en-US"/>
          </a:p>
        </p:txBody>
      </p:sp>
      <p:sp>
        <p:nvSpPr>
          <p:cNvPr id="5" name="Rectangle 4"/>
          <p:cNvSpPr/>
          <p:nvPr/>
        </p:nvSpPr>
        <p:spPr>
          <a:xfrm>
            <a:off x="2857500" y="2400300"/>
            <a:ext cx="2057400" cy="4953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tx1"/>
                </a:solidFill>
              </a:rPr>
              <a:t>Entity</a:t>
            </a:r>
          </a:p>
        </p:txBody>
      </p:sp>
      <p:sp>
        <p:nvSpPr>
          <p:cNvPr id="7174" name="Oval 33"/>
          <p:cNvSpPr>
            <a:spLocks noChangeArrowheads="1"/>
          </p:cNvSpPr>
          <p:nvPr/>
        </p:nvSpPr>
        <p:spPr bwMode="auto">
          <a:xfrm>
            <a:off x="3238500" y="4708525"/>
            <a:ext cx="2024063" cy="549275"/>
          </a:xfrm>
          <a:prstGeom prst="ellipse">
            <a:avLst/>
          </a:prstGeom>
          <a:solidFill>
            <a:srgbClr val="CCFFCC"/>
          </a:solidFill>
          <a:ln w="9525">
            <a:solidFill>
              <a:srgbClr val="000000"/>
            </a:solidFill>
            <a:round/>
            <a:headEnd/>
            <a:tailEnd/>
          </a:ln>
        </p:spPr>
        <p:txBody>
          <a:bodyPr/>
          <a:lstStyle/>
          <a:p>
            <a:pPr algn="ctr"/>
            <a:r>
              <a:rPr lang="en-US"/>
              <a:t>Attribute</a:t>
            </a:r>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7"/>
          <p:cNvSpPr>
            <a:spLocks noGrp="1"/>
          </p:cNvSpPr>
          <p:nvPr>
            <p:ph type="title"/>
          </p:nvPr>
        </p:nvSpPr>
        <p:spPr/>
        <p:txBody>
          <a:bodyPr/>
          <a:lstStyle/>
          <a:p>
            <a:r>
              <a:rPr lang="en-US" smtClean="0"/>
              <a:t>Entity-Relationship Diagramming</a:t>
            </a:r>
          </a:p>
        </p:txBody>
      </p:sp>
      <p:sp>
        <p:nvSpPr>
          <p:cNvPr id="10" name="Rectangle 9"/>
          <p:cNvSpPr/>
          <p:nvPr/>
        </p:nvSpPr>
        <p:spPr>
          <a:xfrm>
            <a:off x="990600" y="2438400"/>
            <a:ext cx="3505200" cy="9144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tx1"/>
                </a:solidFill>
              </a:rPr>
              <a:t>Entity 1</a:t>
            </a:r>
          </a:p>
        </p:txBody>
      </p:sp>
      <p:sp>
        <p:nvSpPr>
          <p:cNvPr id="11" name="Rectangle 10"/>
          <p:cNvSpPr/>
          <p:nvPr/>
        </p:nvSpPr>
        <p:spPr>
          <a:xfrm>
            <a:off x="3733800" y="4800600"/>
            <a:ext cx="3581400" cy="914400"/>
          </a:xfrm>
          <a:prstGeom prst="rect">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tx1"/>
                </a:solidFill>
              </a:rPr>
              <a:t>Entity 2</a:t>
            </a:r>
          </a:p>
        </p:txBody>
      </p:sp>
      <p:sp>
        <p:nvSpPr>
          <p:cNvPr id="8197" name="AutoShape 47"/>
          <p:cNvSpPr>
            <a:spLocks noChangeArrowheads="1"/>
          </p:cNvSpPr>
          <p:nvPr/>
        </p:nvSpPr>
        <p:spPr bwMode="auto">
          <a:xfrm>
            <a:off x="2971800" y="38862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Relationship</a:t>
            </a:r>
            <a:endParaRPr lang="en-US" sz="1400"/>
          </a:p>
        </p:txBody>
      </p:sp>
      <p:sp>
        <p:nvSpPr>
          <p:cNvPr id="8198" name="Oval 33"/>
          <p:cNvSpPr>
            <a:spLocks noChangeArrowheads="1"/>
          </p:cNvSpPr>
          <p:nvPr/>
        </p:nvSpPr>
        <p:spPr bwMode="auto">
          <a:xfrm>
            <a:off x="5062538" y="2133600"/>
            <a:ext cx="2024062" cy="549275"/>
          </a:xfrm>
          <a:prstGeom prst="ellipse">
            <a:avLst/>
          </a:prstGeom>
          <a:solidFill>
            <a:srgbClr val="CCFFCC"/>
          </a:solidFill>
          <a:ln w="9525">
            <a:solidFill>
              <a:srgbClr val="000000"/>
            </a:solidFill>
            <a:round/>
            <a:headEnd/>
            <a:tailEnd/>
          </a:ln>
        </p:spPr>
        <p:txBody>
          <a:bodyPr/>
          <a:lstStyle/>
          <a:p>
            <a:pPr algn="ctr"/>
            <a:r>
              <a:rPr lang="en-US"/>
              <a:t>Attribute 1</a:t>
            </a:r>
          </a:p>
        </p:txBody>
      </p:sp>
      <p:sp>
        <p:nvSpPr>
          <p:cNvPr id="8199" name="Oval 33"/>
          <p:cNvSpPr>
            <a:spLocks noChangeArrowheads="1"/>
          </p:cNvSpPr>
          <p:nvPr/>
        </p:nvSpPr>
        <p:spPr bwMode="auto">
          <a:xfrm>
            <a:off x="5062538" y="2743200"/>
            <a:ext cx="2024062" cy="549275"/>
          </a:xfrm>
          <a:prstGeom prst="ellipse">
            <a:avLst/>
          </a:prstGeom>
          <a:solidFill>
            <a:srgbClr val="CCFFCC"/>
          </a:solidFill>
          <a:ln w="9525">
            <a:solidFill>
              <a:srgbClr val="000000"/>
            </a:solidFill>
            <a:round/>
            <a:headEnd/>
            <a:tailEnd/>
          </a:ln>
        </p:spPr>
        <p:txBody>
          <a:bodyPr/>
          <a:lstStyle/>
          <a:p>
            <a:pPr algn="ctr"/>
            <a:r>
              <a:rPr lang="en-US"/>
              <a:t>Attribute 2</a:t>
            </a:r>
          </a:p>
        </p:txBody>
      </p:sp>
      <p:sp>
        <p:nvSpPr>
          <p:cNvPr id="8200" name="Oval 33"/>
          <p:cNvSpPr>
            <a:spLocks noChangeArrowheads="1"/>
          </p:cNvSpPr>
          <p:nvPr/>
        </p:nvSpPr>
        <p:spPr bwMode="auto">
          <a:xfrm>
            <a:off x="914400" y="4343400"/>
            <a:ext cx="2024063" cy="549275"/>
          </a:xfrm>
          <a:prstGeom prst="ellipse">
            <a:avLst/>
          </a:prstGeom>
          <a:solidFill>
            <a:srgbClr val="CCFFCC"/>
          </a:solidFill>
          <a:ln w="9525">
            <a:solidFill>
              <a:srgbClr val="000000"/>
            </a:solidFill>
            <a:round/>
            <a:headEnd/>
            <a:tailEnd/>
          </a:ln>
        </p:spPr>
        <p:txBody>
          <a:bodyPr/>
          <a:lstStyle/>
          <a:p>
            <a:pPr algn="ctr"/>
            <a:r>
              <a:rPr lang="en-US"/>
              <a:t>Attribute 1</a:t>
            </a:r>
          </a:p>
        </p:txBody>
      </p:sp>
      <p:sp>
        <p:nvSpPr>
          <p:cNvPr id="8201" name="Oval 33"/>
          <p:cNvSpPr>
            <a:spLocks noChangeArrowheads="1"/>
          </p:cNvSpPr>
          <p:nvPr/>
        </p:nvSpPr>
        <p:spPr bwMode="auto">
          <a:xfrm>
            <a:off x="914400" y="5013325"/>
            <a:ext cx="2024063" cy="549275"/>
          </a:xfrm>
          <a:prstGeom prst="ellipse">
            <a:avLst/>
          </a:prstGeom>
          <a:solidFill>
            <a:srgbClr val="CCFFCC"/>
          </a:solidFill>
          <a:ln w="9525">
            <a:solidFill>
              <a:srgbClr val="000000"/>
            </a:solidFill>
            <a:round/>
            <a:headEnd/>
            <a:tailEnd/>
          </a:ln>
        </p:spPr>
        <p:txBody>
          <a:bodyPr/>
          <a:lstStyle/>
          <a:p>
            <a:pPr algn="ctr"/>
            <a:r>
              <a:rPr lang="en-US"/>
              <a:t>Attribute 2</a:t>
            </a:r>
          </a:p>
        </p:txBody>
      </p:sp>
      <p:cxnSp>
        <p:nvCxnSpPr>
          <p:cNvPr id="8202" name="Straight Connector 20"/>
          <p:cNvCxnSpPr>
            <a:cxnSpLocks noChangeShapeType="1"/>
            <a:stCxn id="8198" idx="2"/>
            <a:endCxn id="10" idx="3"/>
          </p:cNvCxnSpPr>
          <p:nvPr/>
        </p:nvCxnSpPr>
        <p:spPr bwMode="auto">
          <a:xfrm rot="10800000" flipV="1">
            <a:off x="4495800" y="2408238"/>
            <a:ext cx="566738" cy="4873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3" name="Straight Connector 23"/>
          <p:cNvCxnSpPr>
            <a:cxnSpLocks noChangeShapeType="1"/>
            <a:stCxn id="8199" idx="2"/>
            <a:endCxn id="10" idx="3"/>
          </p:cNvCxnSpPr>
          <p:nvPr/>
        </p:nvCxnSpPr>
        <p:spPr bwMode="auto">
          <a:xfrm rot="10800000">
            <a:off x="4495800" y="2895600"/>
            <a:ext cx="566738" cy="12223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4" name="Straight Connector 27"/>
          <p:cNvCxnSpPr>
            <a:cxnSpLocks noChangeShapeType="1"/>
            <a:stCxn id="10" idx="2"/>
            <a:endCxn id="8197" idx="0"/>
          </p:cNvCxnSpPr>
          <p:nvPr/>
        </p:nvCxnSpPr>
        <p:spPr bwMode="auto">
          <a:xfrm rot="16200000" flipH="1">
            <a:off x="3295650" y="2800350"/>
            <a:ext cx="533400" cy="16383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5" name="Straight Connector 30"/>
          <p:cNvCxnSpPr>
            <a:cxnSpLocks noChangeShapeType="1"/>
            <a:endCxn id="8197" idx="2"/>
          </p:cNvCxnSpPr>
          <p:nvPr/>
        </p:nvCxnSpPr>
        <p:spPr bwMode="auto">
          <a:xfrm rot="10800000">
            <a:off x="4381500" y="4360863"/>
            <a:ext cx="1257300" cy="4397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6" name="Straight Connector 33"/>
          <p:cNvCxnSpPr>
            <a:cxnSpLocks noChangeShapeType="1"/>
            <a:stCxn id="8200" idx="6"/>
            <a:endCxn id="11" idx="1"/>
          </p:cNvCxnSpPr>
          <p:nvPr/>
        </p:nvCxnSpPr>
        <p:spPr bwMode="auto">
          <a:xfrm>
            <a:off x="2938463" y="4618038"/>
            <a:ext cx="795337" cy="6397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207" name="Straight Connector 39"/>
          <p:cNvCxnSpPr>
            <a:cxnSpLocks noChangeShapeType="1"/>
            <a:stCxn id="8201" idx="6"/>
            <a:endCxn id="11" idx="1"/>
          </p:cNvCxnSpPr>
          <p:nvPr/>
        </p:nvCxnSpPr>
        <p:spPr bwMode="auto">
          <a:xfrm flipV="1">
            <a:off x="2938463" y="5257800"/>
            <a:ext cx="795337" cy="301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6"/>
          <p:cNvSpPr>
            <a:spLocks noGrp="1"/>
          </p:cNvSpPr>
          <p:nvPr>
            <p:ph type="title"/>
          </p:nvPr>
        </p:nvSpPr>
        <p:spPr/>
        <p:txBody>
          <a:bodyPr/>
          <a:lstStyle/>
          <a:p>
            <a:r>
              <a:rPr lang="en-US" smtClean="0"/>
              <a:t>FRBR Diagramming</a:t>
            </a:r>
          </a:p>
        </p:txBody>
      </p:sp>
      <p:sp>
        <p:nvSpPr>
          <p:cNvPr id="9219" name="Rectangle 54"/>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pSp>
        <p:nvGrpSpPr>
          <p:cNvPr id="9220" name="Group 32"/>
          <p:cNvGrpSpPr>
            <a:grpSpLocks noChangeAspect="1"/>
          </p:cNvGrpSpPr>
          <p:nvPr/>
        </p:nvGrpSpPr>
        <p:grpSpPr bwMode="auto">
          <a:xfrm>
            <a:off x="990600" y="1524000"/>
            <a:ext cx="6858000" cy="4429125"/>
            <a:chOff x="1800" y="1440"/>
            <a:chExt cx="8640" cy="5580"/>
          </a:xfrm>
        </p:grpSpPr>
        <p:sp>
          <p:nvSpPr>
            <p:cNvPr id="9221" name="AutoShape 53"/>
            <p:cNvSpPr>
              <a:spLocks noChangeAspect="1" noChangeArrowheads="1" noTextEdit="1"/>
            </p:cNvSpPr>
            <p:nvPr/>
          </p:nvSpPr>
          <p:spPr bwMode="auto">
            <a:xfrm>
              <a:off x="1800" y="1440"/>
              <a:ext cx="8640" cy="55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2" name="Rectangle 52"/>
            <p:cNvSpPr>
              <a:spLocks noChangeArrowheads="1"/>
            </p:cNvSpPr>
            <p:nvPr/>
          </p:nvSpPr>
          <p:spPr bwMode="auto">
            <a:xfrm>
              <a:off x="2340" y="1800"/>
              <a:ext cx="1800" cy="720"/>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Work</a:t>
              </a:r>
              <a:endParaRPr lang="en-US"/>
            </a:p>
          </p:txBody>
        </p:sp>
        <p:sp>
          <p:nvSpPr>
            <p:cNvPr id="9223" name="Rectangle 51"/>
            <p:cNvSpPr>
              <a:spLocks noChangeArrowheads="1"/>
            </p:cNvSpPr>
            <p:nvPr/>
          </p:nvSpPr>
          <p:spPr bwMode="auto">
            <a:xfrm>
              <a:off x="4320" y="3061"/>
              <a:ext cx="1800" cy="719"/>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Expression</a:t>
              </a:r>
              <a:endParaRPr lang="en-US"/>
            </a:p>
          </p:txBody>
        </p:sp>
        <p:sp>
          <p:nvSpPr>
            <p:cNvPr id="9224" name="Rectangle 50"/>
            <p:cNvSpPr>
              <a:spLocks noChangeArrowheads="1"/>
            </p:cNvSpPr>
            <p:nvPr/>
          </p:nvSpPr>
          <p:spPr bwMode="auto">
            <a:xfrm>
              <a:off x="6300" y="4323"/>
              <a:ext cx="1800" cy="717"/>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Manifestation</a:t>
              </a:r>
              <a:endParaRPr lang="en-US"/>
            </a:p>
          </p:txBody>
        </p:sp>
        <p:sp>
          <p:nvSpPr>
            <p:cNvPr id="9225" name="Rectangle 49"/>
            <p:cNvSpPr>
              <a:spLocks noChangeArrowheads="1"/>
            </p:cNvSpPr>
            <p:nvPr/>
          </p:nvSpPr>
          <p:spPr bwMode="auto">
            <a:xfrm>
              <a:off x="8280" y="5580"/>
              <a:ext cx="1800" cy="720"/>
            </a:xfrm>
            <a:prstGeom prst="rect">
              <a:avLst/>
            </a:prstGeom>
            <a:solidFill>
              <a:srgbClr val="FFFFFF"/>
            </a:solidFill>
            <a:ln w="9525">
              <a:solidFill>
                <a:srgbClr val="000000"/>
              </a:solidFill>
              <a:miter lim="800000"/>
              <a:headEnd/>
              <a:tailEnd/>
            </a:ln>
          </p:spPr>
          <p:txBody>
            <a:bodyPr/>
            <a:lstStyle/>
            <a:p>
              <a:pPr algn="ctr"/>
              <a:r>
                <a:rPr lang="en-US" sz="1200">
                  <a:cs typeface="Times New Roman" pitchFamily="18" charset="0"/>
                </a:rPr>
                <a:t>Item</a:t>
              </a:r>
              <a:endParaRPr lang="en-US"/>
            </a:p>
          </p:txBody>
        </p:sp>
        <p:cxnSp>
          <p:nvCxnSpPr>
            <p:cNvPr id="9226" name="AutoShape 48"/>
            <p:cNvCxnSpPr>
              <a:cxnSpLocks noChangeShapeType="1"/>
            </p:cNvCxnSpPr>
            <p:nvPr/>
          </p:nvCxnSpPr>
          <p:spPr bwMode="auto">
            <a:xfrm rot="10800000" flipH="1" flipV="1">
              <a:off x="2340" y="2160"/>
              <a:ext cx="1980" cy="1080"/>
            </a:xfrm>
            <a:prstGeom prst="bentConnector3">
              <a:avLst>
                <a:gd name="adj1" fmla="val -18181"/>
              </a:avLst>
            </a:prstGeom>
            <a:noFill/>
            <a:ln w="9525">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9227" name="AutoShape 47"/>
            <p:cNvCxnSpPr>
              <a:cxnSpLocks noChangeShapeType="1"/>
            </p:cNvCxnSpPr>
            <p:nvPr/>
          </p:nvCxnSpPr>
          <p:spPr bwMode="auto">
            <a:xfrm>
              <a:off x="4321" y="3600"/>
              <a:ext cx="1980" cy="900"/>
            </a:xfrm>
            <a:prstGeom prst="bentConnector4">
              <a:avLst>
                <a:gd name="adj1" fmla="val -19699"/>
                <a:gd name="adj2" fmla="val 100000"/>
              </a:avLst>
            </a:prstGeom>
            <a:noFill/>
            <a:ln w="9525">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9228" name="AutoShape 46"/>
            <p:cNvCxnSpPr>
              <a:cxnSpLocks noChangeShapeType="1"/>
            </p:cNvCxnSpPr>
            <p:nvPr/>
          </p:nvCxnSpPr>
          <p:spPr bwMode="auto">
            <a:xfrm rot="10800000">
              <a:off x="6300" y="4860"/>
              <a:ext cx="1980" cy="1080"/>
            </a:xfrm>
            <a:prstGeom prst="bentConnector4">
              <a:avLst>
                <a:gd name="adj1" fmla="val 125755"/>
                <a:gd name="adj2" fmla="val 100000"/>
              </a:avLst>
            </a:prstGeom>
            <a:noFill/>
            <a:ln w="9525">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cxnSp>
        <p:sp>
          <p:nvSpPr>
            <p:cNvPr id="9229" name="Text Box 45"/>
            <p:cNvSpPr txBox="1">
              <a:spLocks noChangeArrowheads="1"/>
            </p:cNvSpPr>
            <p:nvPr/>
          </p:nvSpPr>
          <p:spPr bwMode="auto">
            <a:xfrm>
              <a:off x="2340" y="2700"/>
              <a:ext cx="18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cs typeface="Times New Roman" pitchFamily="18" charset="0"/>
                </a:rPr>
                <a:t>is realized through</a:t>
              </a:r>
              <a:endParaRPr lang="en-US"/>
            </a:p>
          </p:txBody>
        </p:sp>
        <p:sp>
          <p:nvSpPr>
            <p:cNvPr id="9230" name="Text Box 44"/>
            <p:cNvSpPr txBox="1">
              <a:spLocks noChangeArrowheads="1"/>
            </p:cNvSpPr>
            <p:nvPr/>
          </p:nvSpPr>
          <p:spPr bwMode="auto">
            <a:xfrm>
              <a:off x="4140" y="3960"/>
              <a:ext cx="18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cs typeface="Times New Roman" pitchFamily="18" charset="0"/>
                </a:rPr>
                <a:t>is embodied in</a:t>
              </a:r>
              <a:endParaRPr lang="en-US"/>
            </a:p>
          </p:txBody>
        </p:sp>
        <p:sp>
          <p:nvSpPr>
            <p:cNvPr id="9231" name="Text Box 43"/>
            <p:cNvSpPr txBox="1">
              <a:spLocks noChangeArrowheads="1"/>
            </p:cNvSpPr>
            <p:nvPr/>
          </p:nvSpPr>
          <p:spPr bwMode="auto">
            <a:xfrm>
              <a:off x="6300" y="5400"/>
              <a:ext cx="18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000">
                  <a:cs typeface="Times New Roman" pitchFamily="18" charset="0"/>
                </a:rPr>
                <a:t>is exemplified by</a:t>
              </a:r>
              <a:endParaRPr lang="en-US"/>
            </a:p>
          </p:txBody>
        </p:sp>
        <p:sp>
          <p:nvSpPr>
            <p:cNvPr id="9232" name="Line 42"/>
            <p:cNvSpPr>
              <a:spLocks noChangeShapeType="1"/>
            </p:cNvSpPr>
            <p:nvPr/>
          </p:nvSpPr>
          <p:spPr bwMode="auto">
            <a:xfrm>
              <a:off x="4320" y="306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3" name="Line 41"/>
            <p:cNvSpPr>
              <a:spLocks noChangeShapeType="1"/>
            </p:cNvSpPr>
            <p:nvPr/>
          </p:nvSpPr>
          <p:spPr bwMode="auto">
            <a:xfrm flipV="1">
              <a:off x="4320" y="360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4" name="Line 40"/>
            <p:cNvSpPr>
              <a:spLocks noChangeShapeType="1"/>
            </p:cNvSpPr>
            <p:nvPr/>
          </p:nvSpPr>
          <p:spPr bwMode="auto">
            <a:xfrm>
              <a:off x="6300" y="4320"/>
              <a:ext cx="1"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5" name="Line 39"/>
            <p:cNvSpPr>
              <a:spLocks noChangeShapeType="1"/>
            </p:cNvSpPr>
            <p:nvPr/>
          </p:nvSpPr>
          <p:spPr bwMode="auto">
            <a:xfrm flipV="1">
              <a:off x="6300" y="468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6" name="Line 38"/>
            <p:cNvSpPr>
              <a:spLocks noChangeShapeType="1"/>
            </p:cNvSpPr>
            <p:nvPr/>
          </p:nvSpPr>
          <p:spPr bwMode="auto">
            <a:xfrm>
              <a:off x="3960" y="3600"/>
              <a:ext cx="180"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7" name="Line 37"/>
            <p:cNvSpPr>
              <a:spLocks noChangeShapeType="1"/>
            </p:cNvSpPr>
            <p:nvPr/>
          </p:nvSpPr>
          <p:spPr bwMode="auto">
            <a:xfrm>
              <a:off x="5940" y="4500"/>
              <a:ext cx="180"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8" name="Line 36"/>
            <p:cNvSpPr>
              <a:spLocks noChangeShapeType="1"/>
            </p:cNvSpPr>
            <p:nvPr/>
          </p:nvSpPr>
          <p:spPr bwMode="auto">
            <a:xfrm>
              <a:off x="3960" y="3240"/>
              <a:ext cx="18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9" name="Line 35"/>
            <p:cNvSpPr>
              <a:spLocks noChangeShapeType="1"/>
            </p:cNvSpPr>
            <p:nvPr/>
          </p:nvSpPr>
          <p:spPr bwMode="auto">
            <a:xfrm>
              <a:off x="7920" y="5940"/>
              <a:ext cx="180"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0" name="Line 34"/>
            <p:cNvSpPr>
              <a:spLocks noChangeShapeType="1"/>
            </p:cNvSpPr>
            <p:nvPr/>
          </p:nvSpPr>
          <p:spPr bwMode="auto">
            <a:xfrm flipV="1">
              <a:off x="6300" y="486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4A6F49C5-E3B4-4DAC-A88C-B7DF53F7B215}"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p:txBody>
          <a:bodyPr/>
          <a:lstStyle/>
          <a:p>
            <a:r>
              <a:rPr lang="en-US" smtClean="0"/>
              <a:t>FRBR Diagramming</a:t>
            </a:r>
          </a:p>
        </p:txBody>
      </p:sp>
      <p:sp>
        <p:nvSpPr>
          <p:cNvPr id="10243" name="Content Placeholder 4"/>
          <p:cNvSpPr>
            <a:spLocks noGrp="1"/>
          </p:cNvSpPr>
          <p:nvPr>
            <p:ph idx="1"/>
          </p:nvPr>
        </p:nvSpPr>
        <p:spPr/>
        <p:txBody>
          <a:bodyPr/>
          <a:lstStyle/>
          <a:p>
            <a:r>
              <a:rPr lang="en-US" b="1" smtClean="0"/>
              <a:t>cb</a:t>
            </a:r>
            <a:r>
              <a:rPr lang="en-US" b="1" baseline="-25000" smtClean="0"/>
              <a:t>1</a:t>
            </a:r>
            <a:r>
              <a:rPr lang="en-US" smtClean="0"/>
              <a:t> Kelmscott Press</a:t>
            </a:r>
          </a:p>
          <a:p>
            <a:pPr>
              <a:buFont typeface="Wingdings" pitchFamily="2" charset="2"/>
              <a:buNone/>
            </a:pPr>
            <a:r>
              <a:rPr lang="en-US" smtClean="0"/>
              <a:t>		is the producer of →</a:t>
            </a:r>
          </a:p>
          <a:p>
            <a:pPr>
              <a:buFont typeface="Wingdings" pitchFamily="2" charset="2"/>
              <a:buNone/>
            </a:pPr>
            <a:r>
              <a:rPr lang="en-US" smtClean="0"/>
              <a:t>		← has a producer</a:t>
            </a:r>
          </a:p>
          <a:p>
            <a:pPr lvl="2">
              <a:buFont typeface="Courier New" pitchFamily="49" charset="0"/>
              <a:buChar char="o"/>
            </a:pPr>
            <a:r>
              <a:rPr lang="en-US" b="1" smtClean="0"/>
              <a:t>m</a:t>
            </a:r>
            <a:r>
              <a:rPr lang="en-US" b="1" baseline="-25000" smtClean="0"/>
              <a:t>1</a:t>
            </a:r>
            <a:r>
              <a:rPr lang="en-US" smtClean="0"/>
              <a:t> the 1891 publication of </a:t>
            </a:r>
            <a:r>
              <a:rPr lang="en-US" i="1" smtClean="0"/>
              <a:t>Poems by the Way</a:t>
            </a:r>
            <a:r>
              <a:rPr lang="en-US" smtClean="0"/>
              <a:t> by William Morris</a:t>
            </a:r>
          </a:p>
          <a:p>
            <a:pPr lvl="2">
              <a:buFont typeface="Courier New" pitchFamily="49" charset="0"/>
              <a:buChar char="o"/>
            </a:pPr>
            <a:r>
              <a:rPr lang="en-US" b="1" smtClean="0"/>
              <a:t>m</a:t>
            </a:r>
            <a:r>
              <a:rPr lang="en-US" b="1" baseline="-25000" smtClean="0"/>
              <a:t>2</a:t>
            </a:r>
            <a:r>
              <a:rPr lang="en-US" smtClean="0"/>
              <a:t> the 1892 publication of </a:t>
            </a:r>
            <a:r>
              <a:rPr lang="en-US" i="1" smtClean="0"/>
              <a:t>The Recuyell of the Historyes of Troye</a:t>
            </a:r>
            <a:r>
              <a:rPr lang="en-US" smtClean="0"/>
              <a:t> by Raoul Lefevre.</a:t>
            </a:r>
          </a:p>
          <a:p>
            <a:pPr lvl="2">
              <a:buFont typeface="Courier New" pitchFamily="49" charset="0"/>
              <a:buChar char="o"/>
            </a:pPr>
            <a:r>
              <a:rPr lang="en-US" b="1" smtClean="0"/>
              <a:t>m</a:t>
            </a:r>
            <a:r>
              <a:rPr lang="en-US" b="1" baseline="-25000" smtClean="0"/>
              <a:t>3</a:t>
            </a:r>
            <a:r>
              <a:rPr lang="en-US" smtClean="0"/>
              <a:t> the 1896 publication of </a:t>
            </a:r>
            <a:r>
              <a:rPr lang="en-US" i="1" smtClean="0"/>
              <a:t>The Works of Geoffrey Chaucer</a:t>
            </a:r>
            <a:endParaRPr lang="en-US" smtClean="0"/>
          </a:p>
        </p:txBody>
      </p:sp>
      <p:sp>
        <p:nvSpPr>
          <p:cNvPr id="2" name="Footer Placeholder 1"/>
          <p:cNvSpPr>
            <a:spLocks noGrp="1"/>
          </p:cNvSpPr>
          <p:nvPr>
            <p:ph type="ftr" sz="quarter" idx="11"/>
          </p:nvPr>
        </p:nvSpPr>
        <p:spPr/>
        <p:txBody>
          <a:bodyPr/>
          <a:lstStyle/>
          <a:p>
            <a:pPr>
              <a:defRPr/>
            </a:pPr>
            <a:r>
              <a:rPr lang="en-US" smtClean="0"/>
              <a:t>Module 1. RDA Basics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3527</TotalTime>
  <Words>6957</Words>
  <Application>Microsoft Office PowerPoint</Application>
  <PresentationFormat>On-screen Show (4:3)</PresentationFormat>
  <Paragraphs>607</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Module 1 RDA Basics FRBR and RDA  </vt:lpstr>
      <vt:lpstr>FRBR</vt:lpstr>
      <vt:lpstr>FRAD &amp; FRSAD</vt:lpstr>
      <vt:lpstr>FRBR</vt:lpstr>
      <vt:lpstr>Entity-Relationship Model</vt:lpstr>
      <vt:lpstr>Entity-Relationship Diagramming</vt:lpstr>
      <vt:lpstr>Entity-Relationship Diagramming</vt:lpstr>
      <vt:lpstr>FRBR Diagramming</vt:lpstr>
      <vt:lpstr>FRBR Diagramming</vt:lpstr>
      <vt:lpstr>FRBR Entities</vt:lpstr>
      <vt:lpstr>FRBR Entities</vt:lpstr>
      <vt:lpstr>FRBR Relationships (Group 1)</vt:lpstr>
      <vt:lpstr>FRBR Relationships</vt:lpstr>
      <vt:lpstr>FRBR/FRAD Entities</vt:lpstr>
      <vt:lpstr>FRBR Entities</vt:lpstr>
      <vt:lpstr>PowerPoint Presentation</vt:lpstr>
      <vt:lpstr>FRBR Entities</vt:lpstr>
      <vt:lpstr>FRBR Entities</vt:lpstr>
      <vt:lpstr>FRBR Group 3 Relationships</vt:lpstr>
      <vt:lpstr>FRBR/RDA Attributes</vt:lpstr>
      <vt:lpstr>Please log in to RDA</vt:lpstr>
      <vt:lpstr>PowerPoint Presentation</vt:lpstr>
      <vt:lpstr>Person Entity Attributes</vt:lpstr>
      <vt:lpstr>Person Entity Attributes (MARC)</vt:lpstr>
      <vt:lpstr>PowerPoint Presentation</vt:lpstr>
      <vt:lpstr>Work Entity Attributes</vt:lpstr>
      <vt:lpstr>Work Entity Attributes  (Current MARC Practice)</vt:lpstr>
      <vt:lpstr>Entity-Relationship Linking</vt:lpstr>
      <vt:lpstr>Linking in MARC</vt:lpstr>
      <vt:lpstr>FRBR/FRAD User Tasks</vt:lpstr>
      <vt:lpstr>ER Database</vt:lpstr>
      <vt:lpstr>ER Database</vt:lpstr>
      <vt:lpstr>ER Database</vt:lpstr>
      <vt:lpstr>ER Database</vt:lpstr>
      <vt:lpstr>ER Database</vt:lpstr>
      <vt:lpstr>ER Database</vt:lpstr>
      <vt:lpstr>ER Database</vt:lpstr>
      <vt:lpstr>FRBR/Entity-Relationship structure</vt:lpstr>
      <vt:lpstr>PowerPoint Presentation</vt:lpstr>
      <vt:lpstr>  This Presentation is available at </vt:lpstr>
    </vt:vector>
  </TitlesOfParts>
  <Company>St Charles City-County Library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Library</dc:creator>
  <cp:lastModifiedBy>rlm3</cp:lastModifiedBy>
  <cp:revision>373</cp:revision>
  <dcterms:created xsi:type="dcterms:W3CDTF">2009-02-12T16:45:06Z</dcterms:created>
  <dcterms:modified xsi:type="dcterms:W3CDTF">2013-05-14T20:17:14Z</dcterms:modified>
</cp:coreProperties>
</file>